
<file path=[Content_Types].xml><?xml version="1.0" encoding="utf-8"?>
<Types xmlns="http://schemas.openxmlformats.org/package/2006/content-types">
  <Default ContentType="image/jpeg" Extension="jpg"/>
  <Default ContentType="application/vnd.openxmlformats-officedocument.vmlDrawing" Extension="vml"/>
  <Default ContentType="application/x-fontdata" Extension="fntdata"/>
  <Default ContentType="image/gif" Extension="gif"/>
  <Default ContentType="application/vnd.openxmlformats-officedocument.oleObject" Extension="bin"/>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oleObject" PartName="/ppt/embeddings/oleObject1.bin"/>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y="6858000" cx="9144000"/>
  <p:notesSz cx="6934200" cy="9220200"/>
  <p:embeddedFontLst>
    <p:embeddedFont>
      <p:font typeface="Roboto"/>
      <p:regular r:id="rId34"/>
      <p:bold r:id="rId35"/>
      <p:italic r:id="rId36"/>
      <p:boldItalic r:id="rId37"/>
    </p:embeddedFont>
    <p:embeddedFont>
      <p:font typeface="Corbel"/>
      <p:bold r:id="rId38"/>
      <p:boldItalic r:id="rId39"/>
    </p:embeddedFont>
    <p:embeddedFont>
      <p:font typeface="Helvetica Neue"/>
      <p:regular r:id="rId40"/>
      <p:bold r:id="rId41"/>
      <p:italic r:id="rId42"/>
      <p:boldItalic r:id="rId43"/>
    </p:embeddedFont>
    <p:embeddedFont>
      <p:font typeface="Nunito Sans"/>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8" roundtripDataSignature="AMtx7miLGwwUXPQ1ZpfCQnf2StJ/e0V/6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HelveticaNeue-regular.fntdata"/><Relationship Id="rId20" Type="http://schemas.openxmlformats.org/officeDocument/2006/relationships/slide" Target="slides/slide16.xml"/><Relationship Id="rId42" Type="http://schemas.openxmlformats.org/officeDocument/2006/relationships/font" Target="fonts/HelveticaNeue-italic.fntdata"/><Relationship Id="rId41" Type="http://schemas.openxmlformats.org/officeDocument/2006/relationships/font" Target="fonts/HelveticaNeue-bold.fntdata"/><Relationship Id="rId22" Type="http://schemas.openxmlformats.org/officeDocument/2006/relationships/slide" Target="slides/slide18.xml"/><Relationship Id="rId44" Type="http://schemas.openxmlformats.org/officeDocument/2006/relationships/font" Target="fonts/NunitoSans-regular.fntdata"/><Relationship Id="rId21" Type="http://schemas.openxmlformats.org/officeDocument/2006/relationships/slide" Target="slides/slide17.xml"/><Relationship Id="rId43" Type="http://schemas.openxmlformats.org/officeDocument/2006/relationships/font" Target="fonts/HelveticaNeue-boldItalic.fntdata"/><Relationship Id="rId24" Type="http://schemas.openxmlformats.org/officeDocument/2006/relationships/slide" Target="slides/slide20.xml"/><Relationship Id="rId46" Type="http://schemas.openxmlformats.org/officeDocument/2006/relationships/font" Target="fonts/NunitoSans-italic.fntdata"/><Relationship Id="rId23" Type="http://schemas.openxmlformats.org/officeDocument/2006/relationships/slide" Target="slides/slide19.xml"/><Relationship Id="rId45" Type="http://schemas.openxmlformats.org/officeDocument/2006/relationships/font" Target="fonts/NunitoSans-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48" Type="http://customschemas.google.com/relationships/presentationmetadata" Target="metadata"/><Relationship Id="rId25" Type="http://schemas.openxmlformats.org/officeDocument/2006/relationships/slide" Target="slides/slide21.xml"/><Relationship Id="rId47" Type="http://schemas.openxmlformats.org/officeDocument/2006/relationships/font" Target="fonts/NunitoSans-boldItalic.fntdata"/><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Roboto-bold.fntdata"/><Relationship Id="rId12" Type="http://schemas.openxmlformats.org/officeDocument/2006/relationships/slide" Target="slides/slide8.xml"/><Relationship Id="rId34" Type="http://schemas.openxmlformats.org/officeDocument/2006/relationships/font" Target="fonts/Roboto-regular.fntdata"/><Relationship Id="rId15" Type="http://schemas.openxmlformats.org/officeDocument/2006/relationships/slide" Target="slides/slide11.xml"/><Relationship Id="rId37" Type="http://schemas.openxmlformats.org/officeDocument/2006/relationships/font" Target="fonts/Roboto-boldItalic.fntdata"/><Relationship Id="rId14" Type="http://schemas.openxmlformats.org/officeDocument/2006/relationships/slide" Target="slides/slide10.xml"/><Relationship Id="rId36" Type="http://schemas.openxmlformats.org/officeDocument/2006/relationships/font" Target="fonts/Roboto-italic.fntdata"/><Relationship Id="rId17" Type="http://schemas.openxmlformats.org/officeDocument/2006/relationships/slide" Target="slides/slide13.xml"/><Relationship Id="rId39" Type="http://schemas.openxmlformats.org/officeDocument/2006/relationships/font" Target="fonts/Corbel-boldItalic.fntdata"/><Relationship Id="rId16" Type="http://schemas.openxmlformats.org/officeDocument/2006/relationships/slide" Target="slides/slide12.xml"/><Relationship Id="rId38" Type="http://schemas.openxmlformats.org/officeDocument/2006/relationships/font" Target="fonts/Corbel-bold.fntdata"/><Relationship Id="rId19" Type="http://schemas.openxmlformats.org/officeDocument/2006/relationships/slide" Target="slides/slide15.xml"/><Relationship Id="rId18" Type="http://schemas.openxmlformats.org/officeDocument/2006/relationships/slide" Target="slides/slide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04820" cy="462611"/>
          </a:xfrm>
          <a:prstGeom prst="rect">
            <a:avLst/>
          </a:prstGeom>
          <a:noFill/>
          <a:ln>
            <a:noFill/>
          </a:ln>
        </p:spPr>
        <p:txBody>
          <a:bodyPr anchorCtr="0" anchor="t" bIns="46150" lIns="92300" spcFirstLastPara="1" rIns="92300" wrap="square" tIns="4615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27775" y="0"/>
            <a:ext cx="3004820" cy="462611"/>
          </a:xfrm>
          <a:prstGeom prst="rect">
            <a:avLst/>
          </a:prstGeom>
          <a:noFill/>
          <a:ln>
            <a:noFill/>
          </a:ln>
        </p:spPr>
        <p:txBody>
          <a:bodyPr anchorCtr="0" anchor="t" bIns="46150" lIns="92300" spcFirstLastPara="1" rIns="92300" wrap="square" tIns="4615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92238" y="1152525"/>
            <a:ext cx="4149725" cy="3111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93420" y="4437221"/>
            <a:ext cx="5547360" cy="3630454"/>
          </a:xfrm>
          <a:prstGeom prst="rect">
            <a:avLst/>
          </a:prstGeom>
          <a:noFill/>
          <a:ln>
            <a:noFill/>
          </a:ln>
        </p:spPr>
        <p:txBody>
          <a:bodyPr anchorCtr="0" anchor="t" bIns="46150" lIns="92300" spcFirstLastPara="1" rIns="92300" wrap="square" tIns="4615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757590"/>
            <a:ext cx="3004820" cy="462610"/>
          </a:xfrm>
          <a:prstGeom prst="rect">
            <a:avLst/>
          </a:prstGeom>
          <a:noFill/>
          <a:ln>
            <a:noFill/>
          </a:ln>
        </p:spPr>
        <p:txBody>
          <a:bodyPr anchorCtr="0" anchor="b" bIns="46150" lIns="92300" spcFirstLastPara="1" rIns="92300" wrap="square" tIns="4615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27775" y="8757590"/>
            <a:ext cx="3004820" cy="462610"/>
          </a:xfrm>
          <a:prstGeom prst="rect">
            <a:avLst/>
          </a:prstGeom>
          <a:noFill/>
          <a:ln>
            <a:noFill/>
          </a:ln>
        </p:spPr>
        <p:txBody>
          <a:bodyPr anchorCtr="0" anchor="b" bIns="46150" lIns="92300" spcFirstLastPara="1" rIns="92300" wrap="square" tIns="4615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34cf38c4945_0_0:notes"/>
          <p:cNvSpPr/>
          <p:nvPr>
            <p:ph idx="2" type="sldImg"/>
          </p:nvPr>
        </p:nvSpPr>
        <p:spPr>
          <a:xfrm>
            <a:off x="1392238" y="1152525"/>
            <a:ext cx="4149600" cy="3111600"/>
          </a:xfrm>
          <a:custGeom>
            <a:rect b="b" l="l" r="r" t="t"/>
            <a:pathLst>
              <a:path extrusionOk="0" h="120000" w="120000">
                <a:moveTo>
                  <a:pt x="0" y="0"/>
                </a:moveTo>
                <a:lnTo>
                  <a:pt x="120000" y="0"/>
                </a:lnTo>
                <a:lnTo>
                  <a:pt x="120000" y="120000"/>
                </a:lnTo>
                <a:lnTo>
                  <a:pt x="0" y="120000"/>
                </a:lnTo>
                <a:close/>
              </a:path>
            </a:pathLst>
          </a:custGeom>
        </p:spPr>
      </p:sp>
      <p:sp>
        <p:nvSpPr>
          <p:cNvPr id="86" name="Google Shape;86;g34cf38c4945_0_0:notes"/>
          <p:cNvSpPr txBox="1"/>
          <p:nvPr>
            <p:ph idx="1" type="body"/>
          </p:nvPr>
        </p:nvSpPr>
        <p:spPr>
          <a:xfrm>
            <a:off x="693420" y="4437221"/>
            <a:ext cx="5547300" cy="3630600"/>
          </a:xfrm>
          <a:prstGeom prst="rect">
            <a:avLst/>
          </a:prstGeom>
        </p:spPr>
        <p:txBody>
          <a:bodyPr anchorCtr="0" anchor="t" bIns="46150" lIns="92300" spcFirstLastPara="1" rIns="92300" wrap="square" tIns="46150">
            <a:noAutofit/>
          </a:bodyPr>
          <a:lstStyle/>
          <a:p>
            <a:pPr indent="0" lvl="0" marL="0" rtl="0" algn="l">
              <a:spcBef>
                <a:spcPts val="0"/>
              </a:spcBef>
              <a:spcAft>
                <a:spcPts val="0"/>
              </a:spcAft>
              <a:buNone/>
            </a:pPr>
            <a:r>
              <a:t/>
            </a:r>
            <a:endParaRPr/>
          </a:p>
        </p:txBody>
      </p:sp>
      <p:sp>
        <p:nvSpPr>
          <p:cNvPr id="87" name="Google Shape;87;g34cf38c4945_0_0:notes"/>
          <p:cNvSpPr txBox="1"/>
          <p:nvPr>
            <p:ph idx="12" type="sldNum"/>
          </p:nvPr>
        </p:nvSpPr>
        <p:spPr>
          <a:xfrm>
            <a:off x="3927775" y="8757590"/>
            <a:ext cx="3004800" cy="462600"/>
          </a:xfrm>
          <a:prstGeom prst="rect">
            <a:avLst/>
          </a:prstGeom>
        </p:spPr>
        <p:txBody>
          <a:bodyPr anchorCtr="0" anchor="b" bIns="46150" lIns="92300" spcFirstLastPara="1" rIns="92300" wrap="square" tIns="4615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7:notes"/>
          <p:cNvSpPr/>
          <p:nvPr>
            <p:ph idx="2" type="sldImg"/>
          </p:nvPr>
        </p:nvSpPr>
        <p:spPr>
          <a:xfrm>
            <a:off x="1392238" y="1152525"/>
            <a:ext cx="4149725" cy="3111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p7:notes"/>
          <p:cNvSpPr txBox="1"/>
          <p:nvPr>
            <p:ph idx="1" type="body"/>
          </p:nvPr>
        </p:nvSpPr>
        <p:spPr>
          <a:xfrm>
            <a:off x="693420" y="4437221"/>
            <a:ext cx="5547360" cy="3630454"/>
          </a:xfrm>
          <a:prstGeom prst="rect">
            <a:avLst/>
          </a:prstGeom>
          <a:noFill/>
          <a:ln>
            <a:noFill/>
          </a:ln>
        </p:spPr>
        <p:txBody>
          <a:bodyPr anchorCtr="0" anchor="t" bIns="46150" lIns="92300" spcFirstLastPara="1" rIns="92300" wrap="square" tIns="46150">
            <a:noAutofit/>
          </a:bodyPr>
          <a:lstStyle/>
          <a:p>
            <a:pPr indent="0" lvl="0" marL="0" rtl="0" algn="l">
              <a:spcBef>
                <a:spcPts val="0"/>
              </a:spcBef>
              <a:spcAft>
                <a:spcPts val="0"/>
              </a:spcAft>
              <a:buNone/>
            </a:pPr>
            <a:r>
              <a:t/>
            </a:r>
            <a:endParaRPr/>
          </a:p>
        </p:txBody>
      </p:sp>
      <p:sp>
        <p:nvSpPr>
          <p:cNvPr id="174" name="Google Shape;174;p7:notes"/>
          <p:cNvSpPr txBox="1"/>
          <p:nvPr>
            <p:ph idx="12" type="sldNum"/>
          </p:nvPr>
        </p:nvSpPr>
        <p:spPr>
          <a:xfrm>
            <a:off x="3927775" y="8757590"/>
            <a:ext cx="3004820" cy="462610"/>
          </a:xfrm>
          <a:prstGeom prst="rect">
            <a:avLst/>
          </a:prstGeom>
          <a:noFill/>
          <a:ln>
            <a:noFill/>
          </a:ln>
        </p:spPr>
        <p:txBody>
          <a:bodyPr anchorCtr="0" anchor="b" bIns="46150" lIns="92300" spcFirstLastPara="1" rIns="92300" wrap="square" tIns="461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8:notes"/>
          <p:cNvSpPr/>
          <p:nvPr>
            <p:ph idx="2" type="sldImg"/>
          </p:nvPr>
        </p:nvSpPr>
        <p:spPr>
          <a:xfrm>
            <a:off x="1392238" y="1152525"/>
            <a:ext cx="4149725" cy="3111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p8:notes"/>
          <p:cNvSpPr txBox="1"/>
          <p:nvPr>
            <p:ph idx="1" type="body"/>
          </p:nvPr>
        </p:nvSpPr>
        <p:spPr>
          <a:xfrm>
            <a:off x="693420" y="4437221"/>
            <a:ext cx="5547360" cy="3630454"/>
          </a:xfrm>
          <a:prstGeom prst="rect">
            <a:avLst/>
          </a:prstGeom>
          <a:noFill/>
          <a:ln>
            <a:noFill/>
          </a:ln>
        </p:spPr>
        <p:txBody>
          <a:bodyPr anchorCtr="0" anchor="t" bIns="46150" lIns="92300" spcFirstLastPara="1" rIns="92300" wrap="square" tIns="46150">
            <a:noAutofit/>
          </a:bodyPr>
          <a:lstStyle/>
          <a:p>
            <a:pPr indent="0" lvl="0" marL="0" rtl="0" algn="l">
              <a:spcBef>
                <a:spcPts val="0"/>
              </a:spcBef>
              <a:spcAft>
                <a:spcPts val="0"/>
              </a:spcAft>
              <a:buNone/>
            </a:pPr>
            <a:r>
              <a:rPr lang="en-US"/>
              <a:t>Root sprouts create a thicket.  Thickets are often clones of an original tree, therefore either all male or female.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Most reproduction in California is from root sprouts (Leif disagrees)</a:t>
            </a:r>
            <a:endParaRPr/>
          </a:p>
        </p:txBody>
      </p:sp>
      <p:sp>
        <p:nvSpPr>
          <p:cNvPr id="185" name="Google Shape;185;p8:notes"/>
          <p:cNvSpPr txBox="1"/>
          <p:nvPr>
            <p:ph idx="12" type="sldNum"/>
          </p:nvPr>
        </p:nvSpPr>
        <p:spPr>
          <a:xfrm>
            <a:off x="3927775" y="8757590"/>
            <a:ext cx="3004820" cy="462610"/>
          </a:xfrm>
          <a:prstGeom prst="rect">
            <a:avLst/>
          </a:prstGeom>
          <a:noFill/>
          <a:ln>
            <a:noFill/>
          </a:ln>
        </p:spPr>
        <p:txBody>
          <a:bodyPr anchorCtr="0" anchor="b" bIns="46150" lIns="92300" spcFirstLastPara="1" rIns="92300" wrap="square" tIns="4615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9:notes"/>
          <p:cNvSpPr/>
          <p:nvPr>
            <p:ph idx="2" type="sldImg"/>
          </p:nvPr>
        </p:nvSpPr>
        <p:spPr>
          <a:xfrm>
            <a:off x="1392238" y="1152525"/>
            <a:ext cx="4149725" cy="3111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p9:notes"/>
          <p:cNvSpPr txBox="1"/>
          <p:nvPr>
            <p:ph idx="1" type="body"/>
          </p:nvPr>
        </p:nvSpPr>
        <p:spPr>
          <a:xfrm>
            <a:off x="693420" y="4437221"/>
            <a:ext cx="5547360" cy="3630454"/>
          </a:xfrm>
          <a:prstGeom prst="rect">
            <a:avLst/>
          </a:prstGeom>
          <a:noFill/>
          <a:ln>
            <a:noFill/>
          </a:ln>
        </p:spPr>
        <p:txBody>
          <a:bodyPr anchorCtr="0" anchor="t" bIns="46150" lIns="92300" spcFirstLastPara="1" rIns="92300" wrap="square" tIns="46150">
            <a:noAutofit/>
          </a:bodyPr>
          <a:lstStyle/>
          <a:p>
            <a:pPr indent="0" lvl="0" marL="0" rtl="0" algn="l">
              <a:spcBef>
                <a:spcPts val="0"/>
              </a:spcBef>
              <a:spcAft>
                <a:spcPts val="0"/>
              </a:spcAft>
              <a:buNone/>
            </a:pPr>
            <a:r>
              <a:rPr lang="en-US"/>
              <a:t>Tree of heaven is sporadically present in Napa Valley, mostly along the upper Napa River and tributary creeks.  Particularly Sulphur Creek and Diamond Mountain Creek.  Along Silverado Trail near St. Helena.  In southern St. Helena.</a:t>
            </a:r>
            <a:endParaRPr/>
          </a:p>
        </p:txBody>
      </p:sp>
      <p:sp>
        <p:nvSpPr>
          <p:cNvPr id="193" name="Google Shape;193;p9:notes"/>
          <p:cNvSpPr txBox="1"/>
          <p:nvPr>
            <p:ph idx="12" type="sldNum"/>
          </p:nvPr>
        </p:nvSpPr>
        <p:spPr>
          <a:xfrm>
            <a:off x="3927775" y="8757590"/>
            <a:ext cx="3004820" cy="462610"/>
          </a:xfrm>
          <a:prstGeom prst="rect">
            <a:avLst/>
          </a:prstGeom>
          <a:noFill/>
          <a:ln>
            <a:noFill/>
          </a:ln>
        </p:spPr>
        <p:txBody>
          <a:bodyPr anchorCtr="0" anchor="b" bIns="46150" lIns="92300" spcFirstLastPara="1" rIns="92300" wrap="square" tIns="461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0:notes"/>
          <p:cNvSpPr/>
          <p:nvPr>
            <p:ph idx="2" type="sldImg"/>
          </p:nvPr>
        </p:nvSpPr>
        <p:spPr>
          <a:xfrm>
            <a:off x="1392238" y="1152525"/>
            <a:ext cx="4149725" cy="3111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p10:notes"/>
          <p:cNvSpPr txBox="1"/>
          <p:nvPr>
            <p:ph idx="1" type="body"/>
          </p:nvPr>
        </p:nvSpPr>
        <p:spPr>
          <a:xfrm>
            <a:off x="693420" y="4437221"/>
            <a:ext cx="5547360" cy="3630454"/>
          </a:xfrm>
          <a:prstGeom prst="rect">
            <a:avLst/>
          </a:prstGeom>
          <a:noFill/>
          <a:ln>
            <a:noFill/>
          </a:ln>
        </p:spPr>
        <p:txBody>
          <a:bodyPr anchorCtr="0" anchor="t" bIns="46150" lIns="92300" spcFirstLastPara="1" rIns="92300" wrap="square" tIns="46150">
            <a:noAutofit/>
          </a:bodyPr>
          <a:lstStyle/>
          <a:p>
            <a:pPr indent="0" lvl="0" marL="0" rtl="0" algn="l">
              <a:spcBef>
                <a:spcPts val="0"/>
              </a:spcBef>
              <a:spcAft>
                <a:spcPts val="0"/>
              </a:spcAft>
              <a:buNone/>
            </a:pPr>
            <a:r>
              <a:rPr lang="en-US"/>
              <a:t>This was a potential concern before BMSB became established in Napa County a few years ago.  But BMSB has low population levels and does not seem to be any problem for winegrapes.</a:t>
            </a:r>
            <a:endParaRPr/>
          </a:p>
        </p:txBody>
      </p:sp>
      <p:sp>
        <p:nvSpPr>
          <p:cNvPr id="201" name="Google Shape;201;p10:notes"/>
          <p:cNvSpPr txBox="1"/>
          <p:nvPr>
            <p:ph idx="12" type="sldNum"/>
          </p:nvPr>
        </p:nvSpPr>
        <p:spPr>
          <a:xfrm>
            <a:off x="3927775" y="8757590"/>
            <a:ext cx="3004820" cy="462610"/>
          </a:xfrm>
          <a:prstGeom prst="rect">
            <a:avLst/>
          </a:prstGeom>
          <a:noFill/>
          <a:ln>
            <a:noFill/>
          </a:ln>
        </p:spPr>
        <p:txBody>
          <a:bodyPr anchorCtr="0" anchor="b" bIns="46150" lIns="92300" spcFirstLastPara="1" rIns="92300" wrap="square" tIns="461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1:notes"/>
          <p:cNvSpPr/>
          <p:nvPr>
            <p:ph idx="2" type="sldImg"/>
          </p:nvPr>
        </p:nvSpPr>
        <p:spPr>
          <a:xfrm>
            <a:off x="1392238" y="1152525"/>
            <a:ext cx="4149725" cy="3111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11:notes"/>
          <p:cNvSpPr txBox="1"/>
          <p:nvPr>
            <p:ph idx="1" type="body"/>
          </p:nvPr>
        </p:nvSpPr>
        <p:spPr>
          <a:xfrm>
            <a:off x="693420" y="4437221"/>
            <a:ext cx="5547360" cy="3630454"/>
          </a:xfrm>
          <a:prstGeom prst="rect">
            <a:avLst/>
          </a:prstGeom>
          <a:noFill/>
          <a:ln>
            <a:noFill/>
          </a:ln>
        </p:spPr>
        <p:txBody>
          <a:bodyPr anchorCtr="0" anchor="t" bIns="46150" lIns="92300" spcFirstLastPara="1" rIns="92300" wrap="square" tIns="46150">
            <a:noAutofit/>
          </a:bodyPr>
          <a:lstStyle/>
          <a:p>
            <a:pPr indent="0" lvl="0" marL="0" rtl="0" algn="l">
              <a:spcBef>
                <a:spcPts val="0"/>
              </a:spcBef>
              <a:spcAft>
                <a:spcPts val="0"/>
              </a:spcAft>
              <a:buNone/>
            </a:pPr>
            <a:r>
              <a:rPr lang="en-US"/>
              <a:t>Tree of heaven is the favored host plant to spotted lanternfly, an invasive sap-feeding planthopper from China that is a potential threat to vineyards.</a:t>
            </a:r>
            <a:endParaRPr/>
          </a:p>
        </p:txBody>
      </p:sp>
      <p:sp>
        <p:nvSpPr>
          <p:cNvPr id="210" name="Google Shape;210;p11:notes"/>
          <p:cNvSpPr txBox="1"/>
          <p:nvPr>
            <p:ph idx="12" type="sldNum"/>
          </p:nvPr>
        </p:nvSpPr>
        <p:spPr>
          <a:xfrm>
            <a:off x="3927775" y="8757590"/>
            <a:ext cx="3004820" cy="462610"/>
          </a:xfrm>
          <a:prstGeom prst="rect">
            <a:avLst/>
          </a:prstGeom>
          <a:noFill/>
          <a:ln>
            <a:noFill/>
          </a:ln>
        </p:spPr>
        <p:txBody>
          <a:bodyPr anchorCtr="0" anchor="b" bIns="46150" lIns="92300" spcFirstLastPara="1" rIns="92300" wrap="square" tIns="461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2:notes"/>
          <p:cNvSpPr txBox="1"/>
          <p:nvPr>
            <p:ph idx="1" type="body"/>
          </p:nvPr>
        </p:nvSpPr>
        <p:spPr>
          <a:xfrm>
            <a:off x="693420" y="4437221"/>
            <a:ext cx="5547360" cy="3630454"/>
          </a:xfrm>
          <a:prstGeom prst="rect">
            <a:avLst/>
          </a:prstGeom>
        </p:spPr>
        <p:txBody>
          <a:bodyPr anchorCtr="0" anchor="t" bIns="46150" lIns="92300" spcFirstLastPara="1" rIns="92300" wrap="square" tIns="46150">
            <a:noAutofit/>
          </a:bodyPr>
          <a:lstStyle/>
          <a:p>
            <a:pPr indent="0" lvl="0" marL="0" rtl="0" algn="l">
              <a:spcBef>
                <a:spcPts val="0"/>
              </a:spcBef>
              <a:spcAft>
                <a:spcPts val="0"/>
              </a:spcAft>
              <a:buNone/>
            </a:pPr>
            <a:r>
              <a:t/>
            </a:r>
            <a:endParaRPr/>
          </a:p>
        </p:txBody>
      </p:sp>
      <p:sp>
        <p:nvSpPr>
          <p:cNvPr id="218" name="Google Shape;218;p12:notes"/>
          <p:cNvSpPr/>
          <p:nvPr>
            <p:ph idx="2" type="sldImg"/>
          </p:nvPr>
        </p:nvSpPr>
        <p:spPr>
          <a:xfrm>
            <a:off x="1392238" y="1152525"/>
            <a:ext cx="4149725" cy="3111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3:notes"/>
          <p:cNvSpPr/>
          <p:nvPr>
            <p:ph idx="2" type="sldImg"/>
          </p:nvPr>
        </p:nvSpPr>
        <p:spPr>
          <a:xfrm>
            <a:off x="1392238" y="1152525"/>
            <a:ext cx="4149725" cy="3111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p13:notes"/>
          <p:cNvSpPr txBox="1"/>
          <p:nvPr>
            <p:ph idx="1" type="body"/>
          </p:nvPr>
        </p:nvSpPr>
        <p:spPr>
          <a:xfrm>
            <a:off x="693420" y="4437221"/>
            <a:ext cx="5547360" cy="3630454"/>
          </a:xfrm>
          <a:prstGeom prst="rect">
            <a:avLst/>
          </a:prstGeom>
          <a:noFill/>
          <a:ln>
            <a:noFill/>
          </a:ln>
        </p:spPr>
        <p:txBody>
          <a:bodyPr anchorCtr="0" anchor="t" bIns="46150" lIns="92300" spcFirstLastPara="1" rIns="92300" wrap="square" tIns="46150">
            <a:noAutofit/>
          </a:bodyPr>
          <a:lstStyle/>
          <a:p>
            <a:pPr indent="0" lvl="0" marL="0" rtl="0" algn="l">
              <a:spcBef>
                <a:spcPts val="0"/>
              </a:spcBef>
              <a:spcAft>
                <a:spcPts val="0"/>
              </a:spcAft>
              <a:buNone/>
            </a:pPr>
            <a:r>
              <a:rPr lang="en-US"/>
              <a:t>Although it feeds on many plants, its favored breeding and feeding host is tree of heaven.  It feeds on many fruit crops, but again favors wine grapes.  On wine grapes, the honey-dew it leaves initiates mold on the fruit clusters.  If enough lanternflies feed on a grape vine, it can kill the vine.</a:t>
            </a:r>
            <a:endParaRPr/>
          </a:p>
        </p:txBody>
      </p:sp>
      <p:sp>
        <p:nvSpPr>
          <p:cNvPr id="225" name="Google Shape;225;p13:notes"/>
          <p:cNvSpPr txBox="1"/>
          <p:nvPr>
            <p:ph idx="12" type="sldNum"/>
          </p:nvPr>
        </p:nvSpPr>
        <p:spPr>
          <a:xfrm>
            <a:off x="3927775" y="8757590"/>
            <a:ext cx="3004820" cy="462610"/>
          </a:xfrm>
          <a:prstGeom prst="rect">
            <a:avLst/>
          </a:prstGeom>
          <a:noFill/>
          <a:ln>
            <a:noFill/>
          </a:ln>
        </p:spPr>
        <p:txBody>
          <a:bodyPr anchorCtr="0" anchor="b" bIns="46150" lIns="92300" spcFirstLastPara="1" rIns="92300" wrap="square" tIns="461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4:notes"/>
          <p:cNvSpPr/>
          <p:nvPr>
            <p:ph idx="2" type="sldImg"/>
          </p:nvPr>
        </p:nvSpPr>
        <p:spPr>
          <a:xfrm>
            <a:off x="1392238" y="1152525"/>
            <a:ext cx="4149725" cy="3111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p14:notes"/>
          <p:cNvSpPr txBox="1"/>
          <p:nvPr>
            <p:ph idx="1" type="body"/>
          </p:nvPr>
        </p:nvSpPr>
        <p:spPr>
          <a:xfrm>
            <a:off x="693420" y="4437221"/>
            <a:ext cx="5547360" cy="3630454"/>
          </a:xfrm>
          <a:prstGeom prst="rect">
            <a:avLst/>
          </a:prstGeom>
          <a:noFill/>
          <a:ln>
            <a:noFill/>
          </a:ln>
        </p:spPr>
        <p:txBody>
          <a:bodyPr anchorCtr="0" anchor="t" bIns="46150" lIns="92300" spcFirstLastPara="1" rIns="92300" wrap="square" tIns="46150">
            <a:noAutofit/>
          </a:bodyPr>
          <a:lstStyle/>
          <a:p>
            <a:pPr indent="0" lvl="0" marL="0" rtl="0" algn="l">
              <a:spcBef>
                <a:spcPts val="0"/>
              </a:spcBef>
              <a:spcAft>
                <a:spcPts val="0"/>
              </a:spcAft>
              <a:buNone/>
            </a:pPr>
            <a:r>
              <a:rPr lang="en-US"/>
              <a:t>Spotted lanternfly can reproduce without tree of heaven, but survives better, develops faster, and reproduces at higher rates with access to tree of heaven.  Feeding on three of heaven increases protection from predators.  </a:t>
            </a:r>
            <a:endParaRPr/>
          </a:p>
        </p:txBody>
      </p:sp>
      <p:sp>
        <p:nvSpPr>
          <p:cNvPr id="242" name="Google Shape;242;p14:notes"/>
          <p:cNvSpPr txBox="1"/>
          <p:nvPr>
            <p:ph idx="12" type="sldNum"/>
          </p:nvPr>
        </p:nvSpPr>
        <p:spPr>
          <a:xfrm>
            <a:off x="3927775" y="8757590"/>
            <a:ext cx="3004820" cy="462610"/>
          </a:xfrm>
          <a:prstGeom prst="rect">
            <a:avLst/>
          </a:prstGeom>
          <a:noFill/>
          <a:ln>
            <a:noFill/>
          </a:ln>
        </p:spPr>
        <p:txBody>
          <a:bodyPr anchorCtr="0" anchor="b" bIns="46150" lIns="92300" spcFirstLastPara="1" rIns="92300" wrap="square" tIns="461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5:notes"/>
          <p:cNvSpPr/>
          <p:nvPr>
            <p:ph idx="2" type="sldImg"/>
          </p:nvPr>
        </p:nvSpPr>
        <p:spPr>
          <a:xfrm>
            <a:off x="1392238" y="1152525"/>
            <a:ext cx="4149725" cy="3111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p15:notes"/>
          <p:cNvSpPr txBox="1"/>
          <p:nvPr>
            <p:ph idx="1" type="body"/>
          </p:nvPr>
        </p:nvSpPr>
        <p:spPr>
          <a:xfrm>
            <a:off x="693420" y="4437221"/>
            <a:ext cx="5547360" cy="3630454"/>
          </a:xfrm>
          <a:prstGeom prst="rect">
            <a:avLst/>
          </a:prstGeom>
          <a:noFill/>
          <a:ln>
            <a:noFill/>
          </a:ln>
        </p:spPr>
        <p:txBody>
          <a:bodyPr anchorCtr="0" anchor="t" bIns="46150" lIns="92300" spcFirstLastPara="1" rIns="92300" wrap="square" tIns="46150">
            <a:noAutofit/>
          </a:bodyPr>
          <a:lstStyle/>
          <a:p>
            <a:pPr indent="0" lvl="0" marL="0" rtl="0" algn="l">
              <a:spcBef>
                <a:spcPts val="0"/>
              </a:spcBef>
              <a:spcAft>
                <a:spcPts val="0"/>
              </a:spcAft>
              <a:buNone/>
            </a:pPr>
            <a:r>
              <a:rPr lang="en-US"/>
              <a:t>The concern for California is that our grape growing areas are suitable habitat for spotted lanternfly.  The likely method of infestation is the import of live egg cases on trucks, railcars, pallets, rock, or firewood.</a:t>
            </a:r>
            <a:endParaRPr/>
          </a:p>
        </p:txBody>
      </p:sp>
      <p:sp>
        <p:nvSpPr>
          <p:cNvPr id="254" name="Google Shape;254;p15:notes"/>
          <p:cNvSpPr txBox="1"/>
          <p:nvPr>
            <p:ph idx="12" type="sldNum"/>
          </p:nvPr>
        </p:nvSpPr>
        <p:spPr>
          <a:xfrm>
            <a:off x="3927775" y="8757590"/>
            <a:ext cx="3004820" cy="462610"/>
          </a:xfrm>
          <a:prstGeom prst="rect">
            <a:avLst/>
          </a:prstGeom>
          <a:noFill/>
          <a:ln>
            <a:noFill/>
          </a:ln>
        </p:spPr>
        <p:txBody>
          <a:bodyPr anchorCtr="0" anchor="b" bIns="46150" lIns="92300" spcFirstLastPara="1" rIns="92300" wrap="square" tIns="461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6:notes"/>
          <p:cNvSpPr/>
          <p:nvPr>
            <p:ph idx="2" type="sldImg"/>
          </p:nvPr>
        </p:nvSpPr>
        <p:spPr>
          <a:xfrm>
            <a:off x="1392238" y="1152525"/>
            <a:ext cx="4149725" cy="3111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p16:notes"/>
          <p:cNvSpPr txBox="1"/>
          <p:nvPr>
            <p:ph idx="1" type="body"/>
          </p:nvPr>
        </p:nvSpPr>
        <p:spPr>
          <a:xfrm>
            <a:off x="693420" y="4437221"/>
            <a:ext cx="5547360" cy="3630454"/>
          </a:xfrm>
          <a:prstGeom prst="rect">
            <a:avLst/>
          </a:prstGeom>
          <a:noFill/>
          <a:ln>
            <a:noFill/>
          </a:ln>
        </p:spPr>
        <p:txBody>
          <a:bodyPr anchorCtr="0" anchor="t" bIns="46150" lIns="92300" spcFirstLastPara="1" rIns="92300" wrap="square" tIns="46150">
            <a:noAutofit/>
          </a:bodyPr>
          <a:lstStyle/>
          <a:p>
            <a:pPr indent="0" lvl="0" marL="0" rtl="0" algn="l">
              <a:spcBef>
                <a:spcPts val="0"/>
              </a:spcBef>
              <a:spcAft>
                <a:spcPts val="0"/>
              </a:spcAft>
              <a:buNone/>
            </a:pPr>
            <a:r>
              <a:rPr lang="en-US"/>
              <a:t>The CDFA’s 2023 Spotted Lanternfly ACTION PLAN includes several references about the importance of controlling tree of heaven.</a:t>
            </a:r>
            <a:endParaRPr/>
          </a:p>
        </p:txBody>
      </p:sp>
      <p:sp>
        <p:nvSpPr>
          <p:cNvPr id="260" name="Google Shape;260;p16:notes"/>
          <p:cNvSpPr txBox="1"/>
          <p:nvPr>
            <p:ph idx="12" type="sldNum"/>
          </p:nvPr>
        </p:nvSpPr>
        <p:spPr>
          <a:xfrm>
            <a:off x="3927775" y="8757590"/>
            <a:ext cx="3004820" cy="462610"/>
          </a:xfrm>
          <a:prstGeom prst="rect">
            <a:avLst/>
          </a:prstGeom>
          <a:noFill/>
          <a:ln>
            <a:noFill/>
          </a:ln>
        </p:spPr>
        <p:txBody>
          <a:bodyPr anchorCtr="0" anchor="b" bIns="46150" lIns="92300" spcFirstLastPara="1" rIns="92300" wrap="square" tIns="461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34d40e64696_0_1:notes"/>
          <p:cNvSpPr/>
          <p:nvPr>
            <p:ph idx="2" type="sldImg"/>
          </p:nvPr>
        </p:nvSpPr>
        <p:spPr>
          <a:xfrm>
            <a:off x="1392238" y="1152525"/>
            <a:ext cx="4149600" cy="3111600"/>
          </a:xfrm>
          <a:custGeom>
            <a:rect b="b" l="l" r="r" t="t"/>
            <a:pathLst>
              <a:path extrusionOk="0" h="120000" w="120000">
                <a:moveTo>
                  <a:pt x="0" y="0"/>
                </a:moveTo>
                <a:lnTo>
                  <a:pt x="120000" y="0"/>
                </a:lnTo>
                <a:lnTo>
                  <a:pt x="120000" y="120000"/>
                </a:lnTo>
                <a:lnTo>
                  <a:pt x="0" y="120000"/>
                </a:lnTo>
                <a:close/>
              </a:path>
            </a:pathLst>
          </a:custGeom>
        </p:spPr>
      </p:sp>
      <p:sp>
        <p:nvSpPr>
          <p:cNvPr id="96" name="Google Shape;96;g34d40e64696_0_1:notes"/>
          <p:cNvSpPr txBox="1"/>
          <p:nvPr>
            <p:ph idx="1" type="body"/>
          </p:nvPr>
        </p:nvSpPr>
        <p:spPr>
          <a:xfrm>
            <a:off x="693420" y="4437221"/>
            <a:ext cx="5547300" cy="3630600"/>
          </a:xfrm>
          <a:prstGeom prst="rect">
            <a:avLst/>
          </a:prstGeom>
        </p:spPr>
        <p:txBody>
          <a:bodyPr anchorCtr="0" anchor="t" bIns="46150" lIns="92300" spcFirstLastPara="1" rIns="92300" wrap="square" tIns="46150">
            <a:noAutofit/>
          </a:bodyPr>
          <a:lstStyle/>
          <a:p>
            <a:pPr indent="0" lvl="0" marL="0" rtl="0" algn="l">
              <a:spcBef>
                <a:spcPts val="0"/>
              </a:spcBef>
              <a:spcAft>
                <a:spcPts val="0"/>
              </a:spcAft>
              <a:buNone/>
            </a:pPr>
            <a:r>
              <a:t/>
            </a:r>
            <a:endParaRPr/>
          </a:p>
        </p:txBody>
      </p:sp>
      <p:sp>
        <p:nvSpPr>
          <p:cNvPr id="97" name="Google Shape;97;g34d40e64696_0_1:notes"/>
          <p:cNvSpPr txBox="1"/>
          <p:nvPr>
            <p:ph idx="12" type="sldNum"/>
          </p:nvPr>
        </p:nvSpPr>
        <p:spPr>
          <a:xfrm>
            <a:off x="3927775" y="8757590"/>
            <a:ext cx="3004800" cy="462600"/>
          </a:xfrm>
          <a:prstGeom prst="rect">
            <a:avLst/>
          </a:prstGeom>
        </p:spPr>
        <p:txBody>
          <a:bodyPr anchorCtr="0" anchor="b" bIns="46150" lIns="92300" spcFirstLastPara="1" rIns="92300" wrap="square" tIns="4615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7:notes"/>
          <p:cNvSpPr/>
          <p:nvPr>
            <p:ph idx="2" type="sldImg"/>
          </p:nvPr>
        </p:nvSpPr>
        <p:spPr>
          <a:xfrm>
            <a:off x="1392238" y="1152525"/>
            <a:ext cx="4149725" cy="3111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p17:notes"/>
          <p:cNvSpPr txBox="1"/>
          <p:nvPr>
            <p:ph idx="1" type="body"/>
          </p:nvPr>
        </p:nvSpPr>
        <p:spPr>
          <a:xfrm>
            <a:off x="693420" y="4437221"/>
            <a:ext cx="5547360" cy="3630454"/>
          </a:xfrm>
          <a:prstGeom prst="rect">
            <a:avLst/>
          </a:prstGeom>
          <a:noFill/>
          <a:ln>
            <a:noFill/>
          </a:ln>
        </p:spPr>
        <p:txBody>
          <a:bodyPr anchorCtr="0" anchor="t" bIns="46150" lIns="92300" spcFirstLastPara="1" rIns="92300" wrap="square" tIns="46150">
            <a:noAutofit/>
          </a:bodyPr>
          <a:lstStyle/>
          <a:p>
            <a:pPr indent="0" lvl="0" marL="0" rtl="0" algn="l">
              <a:spcBef>
                <a:spcPts val="0"/>
              </a:spcBef>
              <a:spcAft>
                <a:spcPts val="0"/>
              </a:spcAft>
              <a:buNone/>
            </a:pPr>
            <a:r>
              <a:rPr lang="en-US"/>
              <a:t>The </a:t>
            </a:r>
            <a:r>
              <a:rPr lang="en-US" u="sng"/>
              <a:t>California Department of Food and Agriculture </a:t>
            </a:r>
            <a:r>
              <a:rPr lang="en-US"/>
              <a:t>and the </a:t>
            </a:r>
            <a:r>
              <a:rPr lang="en-US" u="sng"/>
              <a:t>Pierce’s Disease/Glassy-winged Sharpshooter Board</a:t>
            </a:r>
            <a:r>
              <a:rPr lang="en-US" u="none"/>
              <a:t> </a:t>
            </a:r>
            <a:r>
              <a:rPr lang="en-US"/>
              <a:t>are actively trying to educate Californians about spotted lanternfly.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a:t>
            </a:r>
            <a:r>
              <a:rPr lang="en-US" u="sng"/>
              <a:t>Napa County Ag Commissioner </a:t>
            </a:r>
            <a:r>
              <a:rPr lang="en-US"/>
              <a:t>office is also quite engaged in local SLF outreach. </a:t>
            </a:r>
            <a:endParaRPr/>
          </a:p>
        </p:txBody>
      </p:sp>
      <p:sp>
        <p:nvSpPr>
          <p:cNvPr id="270" name="Google Shape;270;p17:notes"/>
          <p:cNvSpPr txBox="1"/>
          <p:nvPr>
            <p:ph idx="12" type="sldNum"/>
          </p:nvPr>
        </p:nvSpPr>
        <p:spPr>
          <a:xfrm>
            <a:off x="3927775" y="8757590"/>
            <a:ext cx="3004820" cy="462610"/>
          </a:xfrm>
          <a:prstGeom prst="rect">
            <a:avLst/>
          </a:prstGeom>
          <a:noFill/>
          <a:ln>
            <a:noFill/>
          </a:ln>
        </p:spPr>
        <p:txBody>
          <a:bodyPr anchorCtr="0" anchor="b" bIns="46150" lIns="92300" spcFirstLastPara="1" rIns="92300" wrap="square" tIns="461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4cf38c4945_0_32:notes"/>
          <p:cNvSpPr txBox="1"/>
          <p:nvPr>
            <p:ph idx="1" type="body"/>
          </p:nvPr>
        </p:nvSpPr>
        <p:spPr>
          <a:xfrm>
            <a:off x="693420" y="4437221"/>
            <a:ext cx="5547300" cy="3630600"/>
          </a:xfrm>
          <a:prstGeom prst="rect">
            <a:avLst/>
          </a:prstGeom>
        </p:spPr>
        <p:txBody>
          <a:bodyPr anchorCtr="0" anchor="t" bIns="46150" lIns="92300" spcFirstLastPara="1" rIns="92300" wrap="square" tIns="46150">
            <a:noAutofit/>
          </a:bodyPr>
          <a:lstStyle/>
          <a:p>
            <a:pPr indent="0" lvl="0" marL="0" rtl="0" algn="l">
              <a:spcBef>
                <a:spcPts val="0"/>
              </a:spcBef>
              <a:spcAft>
                <a:spcPts val="0"/>
              </a:spcAft>
              <a:buNone/>
            </a:pPr>
            <a:r>
              <a:t/>
            </a:r>
            <a:endParaRPr/>
          </a:p>
        </p:txBody>
      </p:sp>
      <p:sp>
        <p:nvSpPr>
          <p:cNvPr id="276" name="Google Shape;276;g34cf38c4945_0_32:notes"/>
          <p:cNvSpPr/>
          <p:nvPr>
            <p:ph idx="2" type="sldImg"/>
          </p:nvPr>
        </p:nvSpPr>
        <p:spPr>
          <a:xfrm>
            <a:off x="1392238" y="1152525"/>
            <a:ext cx="4149600" cy="311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4cf38c4945_1_8:notes"/>
          <p:cNvSpPr/>
          <p:nvPr>
            <p:ph idx="2" type="sldImg"/>
          </p:nvPr>
        </p:nvSpPr>
        <p:spPr>
          <a:xfrm>
            <a:off x="1392238" y="1152525"/>
            <a:ext cx="4149600" cy="31116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34cf38c4945_1_8:notes"/>
          <p:cNvSpPr txBox="1"/>
          <p:nvPr>
            <p:ph idx="1" type="body"/>
          </p:nvPr>
        </p:nvSpPr>
        <p:spPr>
          <a:xfrm>
            <a:off x="693420" y="4437221"/>
            <a:ext cx="5547300" cy="3630600"/>
          </a:xfrm>
          <a:prstGeom prst="rect">
            <a:avLst/>
          </a:prstGeom>
        </p:spPr>
        <p:txBody>
          <a:bodyPr anchorCtr="0" anchor="t" bIns="46150" lIns="92300" spcFirstLastPara="1" rIns="92300" wrap="square" tIns="46150">
            <a:noAutofit/>
          </a:bodyPr>
          <a:lstStyle/>
          <a:p>
            <a:pPr indent="0" lvl="0" marL="0" rtl="0" algn="l">
              <a:spcBef>
                <a:spcPts val="0"/>
              </a:spcBef>
              <a:spcAft>
                <a:spcPts val="0"/>
              </a:spcAft>
              <a:buNone/>
            </a:pPr>
            <a:r>
              <a:t/>
            </a:r>
            <a:endParaRPr/>
          </a:p>
        </p:txBody>
      </p:sp>
      <p:sp>
        <p:nvSpPr>
          <p:cNvPr id="282" name="Google Shape;282;g34cf38c4945_1_8:notes"/>
          <p:cNvSpPr txBox="1"/>
          <p:nvPr>
            <p:ph idx="12" type="sldNum"/>
          </p:nvPr>
        </p:nvSpPr>
        <p:spPr>
          <a:xfrm>
            <a:off x="3927775" y="8757590"/>
            <a:ext cx="3004800" cy="462600"/>
          </a:xfrm>
          <a:prstGeom prst="rect">
            <a:avLst/>
          </a:prstGeom>
        </p:spPr>
        <p:txBody>
          <a:bodyPr anchorCtr="0" anchor="b" bIns="46150" lIns="92300" spcFirstLastPara="1" rIns="92300" wrap="square" tIns="4615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4cf38c4945_0_113:notes"/>
          <p:cNvSpPr txBox="1"/>
          <p:nvPr>
            <p:ph idx="1" type="body"/>
          </p:nvPr>
        </p:nvSpPr>
        <p:spPr>
          <a:xfrm>
            <a:off x="693420" y="4437221"/>
            <a:ext cx="5547300" cy="3630600"/>
          </a:xfrm>
          <a:prstGeom prst="rect">
            <a:avLst/>
          </a:prstGeom>
        </p:spPr>
        <p:txBody>
          <a:bodyPr anchorCtr="0" anchor="t" bIns="46150" lIns="92300" spcFirstLastPara="1" rIns="92300" wrap="square" tIns="46150">
            <a:noAutofit/>
          </a:bodyPr>
          <a:lstStyle/>
          <a:p>
            <a:pPr indent="0" lvl="0" marL="0" rtl="0" algn="l">
              <a:spcBef>
                <a:spcPts val="0"/>
              </a:spcBef>
              <a:spcAft>
                <a:spcPts val="0"/>
              </a:spcAft>
              <a:buNone/>
            </a:pPr>
            <a:r>
              <a:t/>
            </a:r>
            <a:endParaRPr/>
          </a:p>
        </p:txBody>
      </p:sp>
      <p:sp>
        <p:nvSpPr>
          <p:cNvPr id="289" name="Google Shape;289;g34cf38c4945_0_113:notes"/>
          <p:cNvSpPr/>
          <p:nvPr>
            <p:ph idx="2" type="sldImg"/>
          </p:nvPr>
        </p:nvSpPr>
        <p:spPr>
          <a:xfrm>
            <a:off x="1392238" y="1152525"/>
            <a:ext cx="4149600" cy="311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34cf38c4945_0_196:notes"/>
          <p:cNvSpPr txBox="1"/>
          <p:nvPr>
            <p:ph idx="1" type="body"/>
          </p:nvPr>
        </p:nvSpPr>
        <p:spPr>
          <a:xfrm>
            <a:off x="693420" y="4437221"/>
            <a:ext cx="5547300" cy="3630600"/>
          </a:xfrm>
          <a:prstGeom prst="rect">
            <a:avLst/>
          </a:prstGeom>
        </p:spPr>
        <p:txBody>
          <a:bodyPr anchorCtr="0" anchor="t" bIns="46150" lIns="92300" spcFirstLastPara="1" rIns="92300" wrap="square" tIns="46150">
            <a:noAutofit/>
          </a:bodyPr>
          <a:lstStyle/>
          <a:p>
            <a:pPr indent="0" lvl="0" marL="0" rtl="0" algn="l">
              <a:spcBef>
                <a:spcPts val="0"/>
              </a:spcBef>
              <a:spcAft>
                <a:spcPts val="0"/>
              </a:spcAft>
              <a:buNone/>
            </a:pPr>
            <a:r>
              <a:t/>
            </a:r>
            <a:endParaRPr/>
          </a:p>
        </p:txBody>
      </p:sp>
      <p:sp>
        <p:nvSpPr>
          <p:cNvPr id="299" name="Google Shape;299;g34cf38c4945_0_196:notes"/>
          <p:cNvSpPr/>
          <p:nvPr>
            <p:ph idx="2" type="sldImg"/>
          </p:nvPr>
        </p:nvSpPr>
        <p:spPr>
          <a:xfrm>
            <a:off x="1392238" y="1152525"/>
            <a:ext cx="4149600" cy="311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4cf38c4945_0_280:notes"/>
          <p:cNvSpPr txBox="1"/>
          <p:nvPr>
            <p:ph idx="1" type="body"/>
          </p:nvPr>
        </p:nvSpPr>
        <p:spPr>
          <a:xfrm>
            <a:off x="693420" y="4437221"/>
            <a:ext cx="5547300" cy="3630600"/>
          </a:xfrm>
          <a:prstGeom prst="rect">
            <a:avLst/>
          </a:prstGeom>
        </p:spPr>
        <p:txBody>
          <a:bodyPr anchorCtr="0" anchor="t" bIns="46150" lIns="92300" spcFirstLastPara="1" rIns="92300" wrap="square" tIns="46150">
            <a:noAutofit/>
          </a:bodyPr>
          <a:lstStyle/>
          <a:p>
            <a:pPr indent="0" lvl="0" marL="0" rtl="0" algn="l">
              <a:spcBef>
                <a:spcPts val="0"/>
              </a:spcBef>
              <a:spcAft>
                <a:spcPts val="0"/>
              </a:spcAft>
              <a:buNone/>
            </a:pPr>
            <a:r>
              <a:t/>
            </a:r>
            <a:endParaRPr/>
          </a:p>
        </p:txBody>
      </p:sp>
      <p:sp>
        <p:nvSpPr>
          <p:cNvPr id="310" name="Google Shape;310;g34cf38c4945_0_280:notes"/>
          <p:cNvSpPr/>
          <p:nvPr>
            <p:ph idx="2" type="sldImg"/>
          </p:nvPr>
        </p:nvSpPr>
        <p:spPr>
          <a:xfrm>
            <a:off x="1392238" y="1152525"/>
            <a:ext cx="4149600" cy="3111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4cf38c4945_0_364:notes"/>
          <p:cNvSpPr/>
          <p:nvPr>
            <p:ph idx="2" type="sldImg"/>
          </p:nvPr>
        </p:nvSpPr>
        <p:spPr>
          <a:xfrm>
            <a:off x="1392238" y="1152525"/>
            <a:ext cx="4149600" cy="311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g34cf38c4945_0_364:notes"/>
          <p:cNvSpPr txBox="1"/>
          <p:nvPr>
            <p:ph idx="1" type="body"/>
          </p:nvPr>
        </p:nvSpPr>
        <p:spPr>
          <a:xfrm>
            <a:off x="693420" y="4437221"/>
            <a:ext cx="5547300" cy="3630600"/>
          </a:xfrm>
          <a:prstGeom prst="rect">
            <a:avLst/>
          </a:prstGeom>
          <a:noFill/>
          <a:ln>
            <a:noFill/>
          </a:ln>
        </p:spPr>
        <p:txBody>
          <a:bodyPr anchorCtr="0" anchor="t" bIns="46150" lIns="92300" spcFirstLastPara="1" rIns="92300" wrap="square" tIns="46150">
            <a:noAutofit/>
          </a:bodyPr>
          <a:lstStyle/>
          <a:p>
            <a:pPr indent="0" lvl="0" marL="0" rtl="0" algn="l">
              <a:spcBef>
                <a:spcPts val="0"/>
              </a:spcBef>
              <a:spcAft>
                <a:spcPts val="0"/>
              </a:spcAft>
              <a:buNone/>
            </a:pPr>
            <a:r>
              <a:rPr lang="en-US"/>
              <a:t>One efficient option is using an EZ-Ject lance that injects an herbicide shell into the tree’s bark.</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 have no qualification or certification to recommend herbicides.  My role is passing on information I’ve found.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Ag Commissioner’s office has an EZ-Ject tool that they lend out.</a:t>
            </a:r>
            <a:endParaRPr/>
          </a:p>
        </p:txBody>
      </p:sp>
      <p:sp>
        <p:nvSpPr>
          <p:cNvPr id="322" name="Google Shape;322;g34cf38c4945_0_364:notes"/>
          <p:cNvSpPr txBox="1"/>
          <p:nvPr>
            <p:ph idx="12" type="sldNum"/>
          </p:nvPr>
        </p:nvSpPr>
        <p:spPr>
          <a:xfrm>
            <a:off x="3927775" y="8757590"/>
            <a:ext cx="3004800" cy="462600"/>
          </a:xfrm>
          <a:prstGeom prst="rect">
            <a:avLst/>
          </a:prstGeom>
          <a:noFill/>
          <a:ln>
            <a:noFill/>
          </a:ln>
        </p:spPr>
        <p:txBody>
          <a:bodyPr anchorCtr="0" anchor="b" bIns="46150" lIns="92300" spcFirstLastPara="1" rIns="92300" wrap="square" tIns="461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34cf38c4945_0_445:notes"/>
          <p:cNvSpPr/>
          <p:nvPr>
            <p:ph idx="2" type="sldImg"/>
          </p:nvPr>
        </p:nvSpPr>
        <p:spPr>
          <a:xfrm>
            <a:off x="1392238" y="1152525"/>
            <a:ext cx="4149600" cy="311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 name="Google Shape;328;g34cf38c4945_0_445:notes"/>
          <p:cNvSpPr txBox="1"/>
          <p:nvPr>
            <p:ph idx="1" type="body"/>
          </p:nvPr>
        </p:nvSpPr>
        <p:spPr>
          <a:xfrm>
            <a:off x="693420" y="4437221"/>
            <a:ext cx="5547300" cy="3630600"/>
          </a:xfrm>
          <a:prstGeom prst="rect">
            <a:avLst/>
          </a:prstGeom>
          <a:noFill/>
          <a:ln>
            <a:noFill/>
          </a:ln>
        </p:spPr>
        <p:txBody>
          <a:bodyPr anchorCtr="0" anchor="t" bIns="46150" lIns="92300" spcFirstLastPara="1" rIns="92300" wrap="square" tIns="46150">
            <a:noAutofit/>
          </a:bodyPr>
          <a:lstStyle/>
          <a:p>
            <a:pPr indent="0" lvl="0" marL="0" rtl="0" algn="l">
              <a:spcBef>
                <a:spcPts val="0"/>
              </a:spcBef>
              <a:spcAft>
                <a:spcPts val="0"/>
              </a:spcAft>
              <a:buNone/>
            </a:pPr>
            <a:r>
              <a:rPr lang="en-US"/>
              <a:t>Jamming the tool against the bark injects the herbicide shell.</a:t>
            </a:r>
            <a:endParaRPr/>
          </a:p>
        </p:txBody>
      </p:sp>
      <p:sp>
        <p:nvSpPr>
          <p:cNvPr id="329" name="Google Shape;329;g34cf38c4945_0_445:notes"/>
          <p:cNvSpPr txBox="1"/>
          <p:nvPr>
            <p:ph idx="12" type="sldNum"/>
          </p:nvPr>
        </p:nvSpPr>
        <p:spPr>
          <a:xfrm>
            <a:off x="3927775" y="8757590"/>
            <a:ext cx="3004800" cy="462600"/>
          </a:xfrm>
          <a:prstGeom prst="rect">
            <a:avLst/>
          </a:prstGeom>
          <a:noFill/>
          <a:ln>
            <a:noFill/>
          </a:ln>
        </p:spPr>
        <p:txBody>
          <a:bodyPr anchorCtr="0" anchor="b" bIns="46150" lIns="92300" spcFirstLastPara="1" rIns="92300" wrap="square" tIns="461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4cf38c4945_0_526:notes"/>
          <p:cNvSpPr/>
          <p:nvPr>
            <p:ph idx="2" type="sldImg"/>
          </p:nvPr>
        </p:nvSpPr>
        <p:spPr>
          <a:xfrm>
            <a:off x="1392238" y="1152525"/>
            <a:ext cx="4149600" cy="311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g34cf38c4945_0_526:notes"/>
          <p:cNvSpPr txBox="1"/>
          <p:nvPr>
            <p:ph idx="1" type="body"/>
          </p:nvPr>
        </p:nvSpPr>
        <p:spPr>
          <a:xfrm>
            <a:off x="693420" y="4437221"/>
            <a:ext cx="5547300" cy="3630600"/>
          </a:xfrm>
          <a:prstGeom prst="rect">
            <a:avLst/>
          </a:prstGeom>
          <a:noFill/>
          <a:ln>
            <a:noFill/>
          </a:ln>
        </p:spPr>
        <p:txBody>
          <a:bodyPr anchorCtr="0" anchor="t" bIns="46150" lIns="92300" spcFirstLastPara="1" rIns="92300" wrap="square" tIns="46150">
            <a:noAutofit/>
          </a:bodyPr>
          <a:lstStyle/>
          <a:p>
            <a:pPr indent="0" lvl="0" marL="0" rtl="0" algn="l">
              <a:spcBef>
                <a:spcPts val="0"/>
              </a:spcBef>
              <a:spcAft>
                <a:spcPts val="0"/>
              </a:spcAft>
              <a:buNone/>
            </a:pPr>
            <a:r>
              <a:rPr lang="en-US"/>
              <a:t>Shells are placed every 2 to 4 inches of circumference around the tree.  The recommended treatment season is late August through September/October.  The tree then translocates the herbicide down into its roots as it senesces and drops its leaves that autumn.</a:t>
            </a:r>
            <a:endParaRPr/>
          </a:p>
        </p:txBody>
      </p:sp>
      <p:sp>
        <p:nvSpPr>
          <p:cNvPr id="337" name="Google Shape;337;g34cf38c4945_0_526:notes"/>
          <p:cNvSpPr txBox="1"/>
          <p:nvPr>
            <p:ph idx="12" type="sldNum"/>
          </p:nvPr>
        </p:nvSpPr>
        <p:spPr>
          <a:xfrm>
            <a:off x="3927775" y="8757590"/>
            <a:ext cx="3004800" cy="462600"/>
          </a:xfrm>
          <a:prstGeom prst="rect">
            <a:avLst/>
          </a:prstGeom>
          <a:noFill/>
          <a:ln>
            <a:noFill/>
          </a:ln>
        </p:spPr>
        <p:txBody>
          <a:bodyPr anchorCtr="0" anchor="b" bIns="46150" lIns="92300" spcFirstLastPara="1" rIns="92300" wrap="square" tIns="461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4cf38c4945_1_27:notes"/>
          <p:cNvSpPr/>
          <p:nvPr>
            <p:ph idx="2" type="sldImg"/>
          </p:nvPr>
        </p:nvSpPr>
        <p:spPr>
          <a:xfrm>
            <a:off x="1392238" y="1152525"/>
            <a:ext cx="4149600" cy="31116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34cf38c4945_1_27:notes"/>
          <p:cNvSpPr txBox="1"/>
          <p:nvPr>
            <p:ph idx="1" type="body"/>
          </p:nvPr>
        </p:nvSpPr>
        <p:spPr>
          <a:xfrm>
            <a:off x="693420" y="4437221"/>
            <a:ext cx="5547300" cy="3630600"/>
          </a:xfrm>
          <a:prstGeom prst="rect">
            <a:avLst/>
          </a:prstGeom>
        </p:spPr>
        <p:txBody>
          <a:bodyPr anchorCtr="0" anchor="t" bIns="46150" lIns="92300" spcFirstLastPara="1" rIns="92300" wrap="square" tIns="46150">
            <a:noAutofit/>
          </a:bodyPr>
          <a:lstStyle/>
          <a:p>
            <a:pPr indent="0" lvl="0" marL="0" rtl="0" algn="l">
              <a:spcBef>
                <a:spcPts val="0"/>
              </a:spcBef>
              <a:spcAft>
                <a:spcPts val="0"/>
              </a:spcAft>
              <a:buNone/>
            </a:pPr>
            <a:r>
              <a:t/>
            </a:r>
            <a:endParaRPr/>
          </a:p>
        </p:txBody>
      </p:sp>
      <p:sp>
        <p:nvSpPr>
          <p:cNvPr id="350" name="Google Shape;350;g34cf38c4945_1_27:notes"/>
          <p:cNvSpPr txBox="1"/>
          <p:nvPr>
            <p:ph idx="12" type="sldNum"/>
          </p:nvPr>
        </p:nvSpPr>
        <p:spPr>
          <a:xfrm>
            <a:off x="3927775" y="8757590"/>
            <a:ext cx="3004800" cy="462600"/>
          </a:xfrm>
          <a:prstGeom prst="rect">
            <a:avLst/>
          </a:prstGeom>
        </p:spPr>
        <p:txBody>
          <a:bodyPr anchorCtr="0" anchor="b" bIns="46150" lIns="92300" spcFirstLastPara="1" rIns="92300" wrap="square" tIns="4615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34d40e64696_1_0:notes"/>
          <p:cNvSpPr/>
          <p:nvPr>
            <p:ph idx="2" type="sldImg"/>
          </p:nvPr>
        </p:nvSpPr>
        <p:spPr>
          <a:xfrm>
            <a:off x="1392238" y="1152525"/>
            <a:ext cx="4149600" cy="31116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34d40e64696_1_0:notes"/>
          <p:cNvSpPr txBox="1"/>
          <p:nvPr>
            <p:ph idx="1" type="body"/>
          </p:nvPr>
        </p:nvSpPr>
        <p:spPr>
          <a:xfrm>
            <a:off x="693420" y="4437221"/>
            <a:ext cx="5547300" cy="3630600"/>
          </a:xfrm>
          <a:prstGeom prst="rect">
            <a:avLst/>
          </a:prstGeom>
        </p:spPr>
        <p:txBody>
          <a:bodyPr anchorCtr="0" anchor="t" bIns="46150" lIns="92300" spcFirstLastPara="1" rIns="92300" wrap="square" tIns="46150">
            <a:noAutofit/>
          </a:bodyPr>
          <a:lstStyle/>
          <a:p>
            <a:pPr indent="0" lvl="0" marL="0" rtl="0" algn="l">
              <a:spcBef>
                <a:spcPts val="0"/>
              </a:spcBef>
              <a:spcAft>
                <a:spcPts val="0"/>
              </a:spcAft>
              <a:buNone/>
            </a:pPr>
            <a:r>
              <a:t/>
            </a:r>
            <a:endParaRPr/>
          </a:p>
        </p:txBody>
      </p:sp>
      <p:sp>
        <p:nvSpPr>
          <p:cNvPr id="106" name="Google Shape;106;g34d40e64696_1_0:notes"/>
          <p:cNvSpPr txBox="1"/>
          <p:nvPr>
            <p:ph idx="12" type="sldNum"/>
          </p:nvPr>
        </p:nvSpPr>
        <p:spPr>
          <a:xfrm>
            <a:off x="3927775" y="8757590"/>
            <a:ext cx="3004800" cy="462600"/>
          </a:xfrm>
          <a:prstGeom prst="rect">
            <a:avLst/>
          </a:prstGeom>
        </p:spPr>
        <p:txBody>
          <a:bodyPr anchorCtr="0" anchor="b" bIns="46150" lIns="92300" spcFirstLastPara="1" rIns="92300" wrap="square" tIns="4615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1:notes"/>
          <p:cNvSpPr/>
          <p:nvPr>
            <p:ph idx="2" type="sldImg"/>
          </p:nvPr>
        </p:nvSpPr>
        <p:spPr>
          <a:xfrm>
            <a:off x="1392238" y="1152525"/>
            <a:ext cx="4149725" cy="3111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 name="Google Shape;112;p1:notes"/>
          <p:cNvSpPr txBox="1"/>
          <p:nvPr>
            <p:ph idx="1" type="body"/>
          </p:nvPr>
        </p:nvSpPr>
        <p:spPr>
          <a:xfrm>
            <a:off x="693420" y="4437221"/>
            <a:ext cx="5547360" cy="3630454"/>
          </a:xfrm>
          <a:prstGeom prst="rect">
            <a:avLst/>
          </a:prstGeom>
          <a:noFill/>
          <a:ln>
            <a:noFill/>
          </a:ln>
        </p:spPr>
        <p:txBody>
          <a:bodyPr anchorCtr="0" anchor="t" bIns="46150" lIns="92300" spcFirstLastPara="1" rIns="92300" wrap="square" tIns="46150">
            <a:noAutofit/>
          </a:bodyPr>
          <a:lstStyle/>
          <a:p>
            <a:pPr indent="0" lvl="0" marL="0" rtl="0" algn="l">
              <a:spcBef>
                <a:spcPts val="0"/>
              </a:spcBef>
              <a:spcAft>
                <a:spcPts val="0"/>
              </a:spcAft>
              <a:buNone/>
            </a:pPr>
            <a:r>
              <a:rPr lang="en-US"/>
              <a:t>Tree of heaven is native to China and was brought to the East Coast in the late 1700s as a hardy street tree.  It was brought to California during the gold rush by Chinese immigrants as a cultural and medicinal tree.  Its leaves, roots, and bark were used as traditional Chinese medicine, </a:t>
            </a:r>
            <a:r>
              <a:rPr b="0" i="0" lang="en-US">
                <a:solidFill>
                  <a:srgbClr val="474747"/>
                </a:solidFill>
                <a:latin typeface="Roboto"/>
                <a:ea typeface="Roboto"/>
                <a:cs typeface="Roboto"/>
                <a:sym typeface="Roboto"/>
              </a:rPr>
              <a:t>primarily as an astringent.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It is a potentially large, compound-leaf deciduous tree that typically spreads in California by root sprouts rather than by seeds.  If a live tree is cut, its shallow roots sprout vigorously within a 50 to 100-foot radius.</a:t>
            </a:r>
            <a:endParaRPr/>
          </a:p>
        </p:txBody>
      </p:sp>
      <p:sp>
        <p:nvSpPr>
          <p:cNvPr id="113" name="Google Shape;113;p1:notes"/>
          <p:cNvSpPr txBox="1"/>
          <p:nvPr>
            <p:ph idx="12" type="sldNum"/>
          </p:nvPr>
        </p:nvSpPr>
        <p:spPr>
          <a:xfrm>
            <a:off x="3927775" y="8757590"/>
            <a:ext cx="3004820" cy="462610"/>
          </a:xfrm>
          <a:prstGeom prst="rect">
            <a:avLst/>
          </a:prstGeom>
          <a:noFill/>
          <a:ln>
            <a:noFill/>
          </a:ln>
        </p:spPr>
        <p:txBody>
          <a:bodyPr anchorCtr="0" anchor="b" bIns="46150" lIns="92300" spcFirstLastPara="1" rIns="92300" wrap="square" tIns="461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2:notes"/>
          <p:cNvSpPr/>
          <p:nvPr>
            <p:ph idx="2" type="sldImg"/>
          </p:nvPr>
        </p:nvSpPr>
        <p:spPr>
          <a:xfrm>
            <a:off x="1392238" y="1152525"/>
            <a:ext cx="4149725" cy="3111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p2:notes"/>
          <p:cNvSpPr txBox="1"/>
          <p:nvPr>
            <p:ph idx="1" type="body"/>
          </p:nvPr>
        </p:nvSpPr>
        <p:spPr>
          <a:xfrm>
            <a:off x="693420" y="4437221"/>
            <a:ext cx="5547360" cy="3630454"/>
          </a:xfrm>
          <a:prstGeom prst="rect">
            <a:avLst/>
          </a:prstGeom>
          <a:noFill/>
          <a:ln>
            <a:noFill/>
          </a:ln>
        </p:spPr>
        <p:txBody>
          <a:bodyPr anchorCtr="0" anchor="t" bIns="46150" lIns="92300" spcFirstLastPara="1" rIns="92300" wrap="square" tIns="46150">
            <a:noAutofit/>
          </a:bodyPr>
          <a:lstStyle/>
          <a:p>
            <a:pPr indent="0" lvl="0" marL="0" rtl="0" algn="l">
              <a:spcBef>
                <a:spcPts val="0"/>
              </a:spcBef>
              <a:spcAft>
                <a:spcPts val="0"/>
              </a:spcAft>
              <a:buNone/>
            </a:pPr>
            <a:r>
              <a:rPr lang="en-US"/>
              <a:t>Tree of heaven leaves are pinnately compound and can be confused with black walnut.  The tree of heaven leaflet edge is smooth, while the black walnut leaflet has small teeth.  Tree of heaven leaves are typically longer than black walnut and have more leaflets.  Leaf petioles are often red.</a:t>
            </a:r>
            <a:endParaRPr/>
          </a:p>
        </p:txBody>
      </p:sp>
      <p:sp>
        <p:nvSpPr>
          <p:cNvPr id="121" name="Google Shape;121;p2:notes"/>
          <p:cNvSpPr txBox="1"/>
          <p:nvPr>
            <p:ph idx="12" type="sldNum"/>
          </p:nvPr>
        </p:nvSpPr>
        <p:spPr>
          <a:xfrm>
            <a:off x="3927775" y="8757590"/>
            <a:ext cx="3004820" cy="462610"/>
          </a:xfrm>
          <a:prstGeom prst="rect">
            <a:avLst/>
          </a:prstGeom>
          <a:noFill/>
          <a:ln>
            <a:noFill/>
          </a:ln>
        </p:spPr>
        <p:txBody>
          <a:bodyPr anchorCtr="0" anchor="b" bIns="46150" lIns="92300" spcFirstLastPara="1" rIns="92300" wrap="square" tIns="461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3:notes"/>
          <p:cNvSpPr/>
          <p:nvPr>
            <p:ph idx="2" type="sldImg"/>
          </p:nvPr>
        </p:nvSpPr>
        <p:spPr>
          <a:xfrm>
            <a:off x="1392238" y="1152525"/>
            <a:ext cx="4149725" cy="3111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3:notes"/>
          <p:cNvSpPr txBox="1"/>
          <p:nvPr>
            <p:ph idx="1" type="body"/>
          </p:nvPr>
        </p:nvSpPr>
        <p:spPr>
          <a:xfrm>
            <a:off x="693420" y="4437221"/>
            <a:ext cx="5547360" cy="3630454"/>
          </a:xfrm>
          <a:prstGeom prst="rect">
            <a:avLst/>
          </a:prstGeom>
          <a:noFill/>
          <a:ln>
            <a:noFill/>
          </a:ln>
        </p:spPr>
        <p:txBody>
          <a:bodyPr anchorCtr="0" anchor="t" bIns="46150" lIns="92300" spcFirstLastPara="1" rIns="92300" wrap="square" tIns="46150">
            <a:noAutofit/>
          </a:bodyPr>
          <a:lstStyle/>
          <a:p>
            <a:pPr indent="0" lvl="0" marL="0" rtl="0" algn="l">
              <a:spcBef>
                <a:spcPts val="0"/>
              </a:spcBef>
              <a:spcAft>
                <a:spcPts val="0"/>
              </a:spcAft>
              <a:buNone/>
            </a:pPr>
            <a:r>
              <a:rPr lang="en-US"/>
              <a:t>The best tree of heaven leaf diagnostic is the glandular “teeth” at the base of most leaflets.   And crushed leaves have a noticeable ‘unpleasant’ smell.</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a:t>
            </a:r>
            <a:r>
              <a:rPr b="0" i="0" lang="en-US">
                <a:solidFill>
                  <a:srgbClr val="1F212E"/>
                </a:solidFill>
                <a:latin typeface="Nunito Sans"/>
                <a:ea typeface="Nunito Sans"/>
                <a:cs typeface="Nunito Sans"/>
                <a:sym typeface="Nunito Sans"/>
              </a:rPr>
              <a:t>eaves and all plant parts give off a strong, offensive odor</a:t>
            </a:r>
            <a:endParaRPr/>
          </a:p>
        </p:txBody>
      </p:sp>
      <p:sp>
        <p:nvSpPr>
          <p:cNvPr id="134" name="Google Shape;134;p3:notes"/>
          <p:cNvSpPr txBox="1"/>
          <p:nvPr>
            <p:ph idx="12" type="sldNum"/>
          </p:nvPr>
        </p:nvSpPr>
        <p:spPr>
          <a:xfrm>
            <a:off x="3927775" y="8757590"/>
            <a:ext cx="3004820" cy="462610"/>
          </a:xfrm>
          <a:prstGeom prst="rect">
            <a:avLst/>
          </a:prstGeom>
          <a:noFill/>
          <a:ln>
            <a:noFill/>
          </a:ln>
        </p:spPr>
        <p:txBody>
          <a:bodyPr anchorCtr="0" anchor="b" bIns="46150" lIns="92300" spcFirstLastPara="1" rIns="92300" wrap="square" tIns="461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4:notes"/>
          <p:cNvSpPr/>
          <p:nvPr>
            <p:ph idx="2" type="sldImg"/>
          </p:nvPr>
        </p:nvSpPr>
        <p:spPr>
          <a:xfrm>
            <a:off x="1392238" y="1152525"/>
            <a:ext cx="4149725" cy="3111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p4:notes"/>
          <p:cNvSpPr txBox="1"/>
          <p:nvPr>
            <p:ph idx="1" type="body"/>
          </p:nvPr>
        </p:nvSpPr>
        <p:spPr>
          <a:xfrm>
            <a:off x="693420" y="4437221"/>
            <a:ext cx="5547360" cy="3630454"/>
          </a:xfrm>
          <a:prstGeom prst="rect">
            <a:avLst/>
          </a:prstGeom>
          <a:noFill/>
          <a:ln>
            <a:noFill/>
          </a:ln>
        </p:spPr>
        <p:txBody>
          <a:bodyPr anchorCtr="0" anchor="t" bIns="46150" lIns="92300" spcFirstLastPara="1" rIns="92300" wrap="square" tIns="46150">
            <a:noAutofit/>
          </a:bodyPr>
          <a:lstStyle/>
          <a:p>
            <a:pPr indent="0" lvl="0" marL="0" rtl="0" algn="l">
              <a:spcBef>
                <a:spcPts val="0"/>
              </a:spcBef>
              <a:spcAft>
                <a:spcPts val="0"/>
              </a:spcAft>
              <a:buNone/>
            </a:pPr>
            <a:r>
              <a:rPr b="0" i="0" lang="en-US">
                <a:solidFill>
                  <a:srgbClr val="1F212E"/>
                </a:solidFill>
                <a:latin typeface="Nunito Sans"/>
                <a:ea typeface="Nunito Sans"/>
                <a:cs typeface="Nunito Sans"/>
                <a:sym typeface="Nunito Sans"/>
              </a:rPr>
              <a:t>Tree-of-heaven is dioecious, meaning a tree is either male or female, and typically grows in dense colonies, or "clones." All trees in a single clone are the same sex. Female trees are prolific seeders with the potential to produce more than 300,000 seeds annually. The single-seeded samaras are wind-dispersed.</a:t>
            </a:r>
            <a:endParaRPr/>
          </a:p>
          <a:p>
            <a:pPr indent="0" lvl="0" marL="0" rtl="0" algn="l">
              <a:spcBef>
                <a:spcPts val="0"/>
              </a:spcBef>
              <a:spcAft>
                <a:spcPts val="0"/>
              </a:spcAft>
              <a:buNone/>
            </a:pPr>
            <a:r>
              <a:t/>
            </a:r>
            <a:endParaRPr b="0" i="0">
              <a:solidFill>
                <a:srgbClr val="1F212E"/>
              </a:solidFill>
              <a:latin typeface="Nunito Sans"/>
              <a:ea typeface="Nunito Sans"/>
              <a:cs typeface="Nunito Sans"/>
              <a:sym typeface="Nunito Sans"/>
            </a:endParaRPr>
          </a:p>
          <a:p>
            <a:pPr indent="0" lvl="0" marL="0" rtl="0" algn="l">
              <a:spcBef>
                <a:spcPts val="0"/>
              </a:spcBef>
              <a:spcAft>
                <a:spcPts val="0"/>
              </a:spcAft>
              <a:buNone/>
            </a:pPr>
            <a:r>
              <a:rPr b="0" i="0" lang="en-US">
                <a:solidFill>
                  <a:srgbClr val="1F212E"/>
                </a:solidFill>
                <a:latin typeface="Nunito Sans"/>
                <a:ea typeface="Nunito Sans"/>
                <a:cs typeface="Nunito Sans"/>
                <a:sym typeface="Nunito Sans"/>
              </a:rPr>
              <a:t>Established trees continually spread by sending up root suckers that may emerge as far as 50 feet from the parent tree. A cut or injured tree-of-heaven may send up dozens of stump and root sprouts. Root sprouts as young as two years are capable of producing seed. Tree-of-heaven produces allelopathic chemicals in its leaves, roots, and bark that can limit or prevent the establishment of other plants.</a:t>
            </a:r>
            <a:endParaRPr/>
          </a:p>
          <a:p>
            <a:pPr indent="0" lvl="0" marL="0" rtl="0" algn="l">
              <a:spcBef>
                <a:spcPts val="0"/>
              </a:spcBef>
              <a:spcAft>
                <a:spcPts val="0"/>
              </a:spcAft>
              <a:buNone/>
            </a:pPr>
            <a:r>
              <a:t/>
            </a:r>
            <a:endParaRPr b="0" i="0">
              <a:solidFill>
                <a:srgbClr val="1F212E"/>
              </a:solidFill>
              <a:latin typeface="Nunito Sans"/>
              <a:ea typeface="Nunito Sans"/>
              <a:cs typeface="Nunito Sans"/>
              <a:sym typeface="Nunito Sans"/>
            </a:endParaRPr>
          </a:p>
          <a:p>
            <a:pPr indent="0" lvl="0" marL="0" rtl="0" algn="l">
              <a:spcBef>
                <a:spcPts val="0"/>
              </a:spcBef>
              <a:spcAft>
                <a:spcPts val="0"/>
              </a:spcAft>
              <a:buNone/>
            </a:pPr>
            <a:r>
              <a:rPr b="0" i="0" lang="en-US">
                <a:solidFill>
                  <a:srgbClr val="1F212E"/>
                </a:solidFill>
                <a:latin typeface="Nunito Sans"/>
                <a:ea typeface="Nunito Sans"/>
                <a:cs typeface="Nunito Sans"/>
                <a:sym typeface="Nunito Sans"/>
              </a:rPr>
              <a:t>The foliage can cause contact dermatitis.  TOH pollen is a common allergen.</a:t>
            </a:r>
            <a:endParaRPr/>
          </a:p>
          <a:p>
            <a:pPr indent="0" lvl="0" marL="0" rtl="0" algn="l">
              <a:spcBef>
                <a:spcPts val="0"/>
              </a:spcBef>
              <a:spcAft>
                <a:spcPts val="0"/>
              </a:spcAft>
              <a:buNone/>
            </a:pPr>
            <a:r>
              <a:t/>
            </a:r>
            <a:endParaRPr/>
          </a:p>
        </p:txBody>
      </p:sp>
      <p:sp>
        <p:nvSpPr>
          <p:cNvPr id="145" name="Google Shape;145;p4:notes"/>
          <p:cNvSpPr txBox="1"/>
          <p:nvPr>
            <p:ph idx="12" type="sldNum"/>
          </p:nvPr>
        </p:nvSpPr>
        <p:spPr>
          <a:xfrm>
            <a:off x="3927775" y="8757590"/>
            <a:ext cx="3004820" cy="462610"/>
          </a:xfrm>
          <a:prstGeom prst="rect">
            <a:avLst/>
          </a:prstGeom>
          <a:noFill/>
          <a:ln>
            <a:noFill/>
          </a:ln>
        </p:spPr>
        <p:txBody>
          <a:bodyPr anchorCtr="0" anchor="b" bIns="46150" lIns="92300" spcFirstLastPara="1" rIns="92300" wrap="square" tIns="461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5:notes"/>
          <p:cNvSpPr/>
          <p:nvPr>
            <p:ph idx="2" type="sldImg"/>
          </p:nvPr>
        </p:nvSpPr>
        <p:spPr>
          <a:xfrm>
            <a:off x="1392238" y="1152525"/>
            <a:ext cx="4149725" cy="3111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p5:notes"/>
          <p:cNvSpPr txBox="1"/>
          <p:nvPr>
            <p:ph idx="1" type="body"/>
          </p:nvPr>
        </p:nvSpPr>
        <p:spPr>
          <a:xfrm>
            <a:off x="693420" y="4437221"/>
            <a:ext cx="5547360" cy="3630454"/>
          </a:xfrm>
          <a:prstGeom prst="rect">
            <a:avLst/>
          </a:prstGeom>
          <a:noFill/>
          <a:ln>
            <a:noFill/>
          </a:ln>
        </p:spPr>
        <p:txBody>
          <a:bodyPr anchorCtr="0" anchor="t" bIns="46150" lIns="92300" spcFirstLastPara="1" rIns="92300" wrap="square" tIns="46150">
            <a:noAutofit/>
          </a:bodyPr>
          <a:lstStyle/>
          <a:p>
            <a:pPr indent="0" lvl="0" marL="0" rtl="0" algn="l">
              <a:spcBef>
                <a:spcPts val="0"/>
              </a:spcBef>
              <a:spcAft>
                <a:spcPts val="0"/>
              </a:spcAft>
              <a:buNone/>
            </a:pPr>
            <a:r>
              <a:rPr b="0" i="0" lang="en-US">
                <a:solidFill>
                  <a:srgbClr val="1F212E"/>
                </a:solidFill>
                <a:latin typeface="Nunito Sans"/>
                <a:ea typeface="Nunito Sans"/>
                <a:cs typeface="Nunito Sans"/>
                <a:sym typeface="Nunito Sans"/>
              </a:rPr>
              <a:t>Tree-of-heaven is d</a:t>
            </a:r>
            <a:r>
              <a:rPr lang="en-US"/>
              <a:t>eciduous, dropping its leaves in the winter.  Leaves yellow and fall off in late October to November.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Trees start leafing out again in late March and early April.</a:t>
            </a:r>
            <a:endParaRPr/>
          </a:p>
        </p:txBody>
      </p:sp>
      <p:sp>
        <p:nvSpPr>
          <p:cNvPr id="154" name="Google Shape;154;p5:notes"/>
          <p:cNvSpPr txBox="1"/>
          <p:nvPr>
            <p:ph idx="12" type="sldNum"/>
          </p:nvPr>
        </p:nvSpPr>
        <p:spPr>
          <a:xfrm>
            <a:off x="3927775" y="8757590"/>
            <a:ext cx="3004820" cy="462610"/>
          </a:xfrm>
          <a:prstGeom prst="rect">
            <a:avLst/>
          </a:prstGeom>
          <a:noFill/>
          <a:ln>
            <a:noFill/>
          </a:ln>
        </p:spPr>
        <p:txBody>
          <a:bodyPr anchorCtr="0" anchor="b" bIns="46150" lIns="92300" spcFirstLastPara="1" rIns="92300" wrap="square" tIns="461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6:notes"/>
          <p:cNvSpPr/>
          <p:nvPr>
            <p:ph idx="2" type="sldImg"/>
          </p:nvPr>
        </p:nvSpPr>
        <p:spPr>
          <a:xfrm>
            <a:off x="1392238" y="1152525"/>
            <a:ext cx="4149725" cy="3111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6:notes"/>
          <p:cNvSpPr txBox="1"/>
          <p:nvPr>
            <p:ph idx="1" type="body"/>
          </p:nvPr>
        </p:nvSpPr>
        <p:spPr>
          <a:xfrm>
            <a:off x="693420" y="4437221"/>
            <a:ext cx="5547360" cy="3630454"/>
          </a:xfrm>
          <a:prstGeom prst="rect">
            <a:avLst/>
          </a:prstGeom>
          <a:noFill/>
          <a:ln>
            <a:noFill/>
          </a:ln>
        </p:spPr>
        <p:txBody>
          <a:bodyPr anchorCtr="0" anchor="t" bIns="46150" lIns="92300" spcFirstLastPara="1" rIns="92300" wrap="square" tIns="46150">
            <a:noAutofit/>
          </a:bodyPr>
          <a:lstStyle/>
          <a:p>
            <a:pPr indent="0" lvl="0" marL="0" rtl="0" algn="l">
              <a:spcBef>
                <a:spcPts val="0"/>
              </a:spcBef>
              <a:spcAft>
                <a:spcPts val="0"/>
              </a:spcAft>
              <a:buNone/>
            </a:pPr>
            <a:r>
              <a:rPr lang="en-US"/>
              <a:t>Trees have a gray “cantaloupe skin” bark, heart-shaped leaf scars.</a:t>
            </a:r>
            <a:endParaRPr/>
          </a:p>
        </p:txBody>
      </p:sp>
      <p:sp>
        <p:nvSpPr>
          <p:cNvPr id="162" name="Google Shape;162;p6:notes"/>
          <p:cNvSpPr txBox="1"/>
          <p:nvPr>
            <p:ph idx="12" type="sldNum"/>
          </p:nvPr>
        </p:nvSpPr>
        <p:spPr>
          <a:xfrm>
            <a:off x="3927775" y="8757590"/>
            <a:ext cx="3004820" cy="462610"/>
          </a:xfrm>
          <a:prstGeom prst="rect">
            <a:avLst/>
          </a:prstGeom>
          <a:noFill/>
          <a:ln>
            <a:noFill/>
          </a:ln>
        </p:spPr>
        <p:txBody>
          <a:bodyPr anchorCtr="0" anchor="b" bIns="46150" lIns="92300" spcFirstLastPara="1" rIns="92300" wrap="square" tIns="461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19"/>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9"/>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1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8"/>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28"/>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9"/>
          <p:cNvSpPr txBox="1"/>
          <p:nvPr>
            <p:ph type="title"/>
          </p:nvPr>
        </p:nvSpPr>
        <p:spPr>
          <a:xfrm rot="5400000">
            <a:off x="4623594" y="2285207"/>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29"/>
          <p:cNvSpPr txBox="1"/>
          <p:nvPr>
            <p:ph idx="1" type="body"/>
          </p:nvPr>
        </p:nvSpPr>
        <p:spPr>
          <a:xfrm rot="5400000">
            <a:off x="623094"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2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20"/>
          <p:cNvSpPr txBox="1"/>
          <p:nvPr>
            <p:ph type="ctrTitle"/>
          </p:nvPr>
        </p:nvSpPr>
        <p:spPr>
          <a:xfrm>
            <a:off x="685800" y="1122363"/>
            <a:ext cx="77724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0"/>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 name="Google Shape;24;p2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 name="Shape 27"/>
        <p:cNvGrpSpPr/>
        <p:nvPr/>
      </p:nvGrpSpPr>
      <p:grpSpPr>
        <a:xfrm>
          <a:off x="0" y="0"/>
          <a:ext cx="0" cy="0"/>
          <a:chOff x="0" y="0"/>
          <a:chExt cx="0" cy="0"/>
        </a:xfrm>
      </p:grpSpPr>
      <p:sp>
        <p:nvSpPr>
          <p:cNvPr id="28" name="Google Shape;28;p2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2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2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22"/>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22"/>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2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2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2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23"/>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23"/>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2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2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24"/>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24"/>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24"/>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24"/>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24"/>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2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2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2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2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6"/>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26"/>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26"/>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2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7"/>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27"/>
          <p:cNvSpPr/>
          <p:nvPr>
            <p:ph idx="2" type="pic"/>
          </p:nvPr>
        </p:nvSpPr>
        <p:spPr>
          <a:xfrm>
            <a:off x="3887391" y="987426"/>
            <a:ext cx="4629150" cy="4873625"/>
          </a:xfrm>
          <a:prstGeom prst="rect">
            <a:avLst/>
          </a:prstGeom>
          <a:noFill/>
          <a:ln>
            <a:noFill/>
          </a:ln>
        </p:spPr>
      </p:sp>
      <p:sp>
        <p:nvSpPr>
          <p:cNvPr id="68" name="Google Shape;68;p27"/>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2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8"/>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8"/>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jpg"/><Relationship Id="rId4" Type="http://schemas.openxmlformats.org/officeDocument/2006/relationships/image" Target="../media/image6.png"/><Relationship Id="rId5" Type="http://schemas.openxmlformats.org/officeDocument/2006/relationships/image" Target="../media/image12.png"/><Relationship Id="rId6" Type="http://schemas.openxmlformats.org/officeDocument/2006/relationships/image" Target="../media/image3.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2.jpg"/><Relationship Id="rId4" Type="http://schemas.openxmlformats.org/officeDocument/2006/relationships/image" Target="../media/image3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ucanr.edu/blogs/strawberries-vegetables/blogfiles/87421_original.jpg" TargetMode="External"/><Relationship Id="rId4" Type="http://schemas.openxmlformats.org/officeDocument/2006/relationships/image" Target="../media/image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vmlDrawing" Target="../drawings/vmlDrawing1.vml"/><Relationship Id="rId4" Type="http://schemas.openxmlformats.org/officeDocument/2006/relationships/oleObject" Target="../embeddings/oleObject1.bin"/><Relationship Id="rId5" Type="http://schemas.openxmlformats.org/officeDocument/2006/relationships/oleObject" Target="../embeddings/oleObject1.bin"/><Relationship Id="rId6"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15.jpg"/><Relationship Id="rId5" Type="http://schemas.openxmlformats.org/officeDocument/2006/relationships/image" Target="../media/image3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5.png"/><Relationship Id="rId4" Type="http://schemas.openxmlformats.org/officeDocument/2006/relationships/image" Target="../media/image2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6.png"/><Relationship Id="rId4" Type="http://schemas.openxmlformats.org/officeDocument/2006/relationships/image" Target="../media/image27.jpg"/><Relationship Id="rId5"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hyperlink" Target="mailto:Chip.Bouril@USDA.gov" TargetMode="External"/><Relationship Id="rId4" Type="http://schemas.openxmlformats.org/officeDocument/2006/relationships/hyperlink" Target="mailto:Leif.Bryant@CountyofNapa.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3.jpg"/><Relationship Id="rId4" Type="http://schemas.openxmlformats.org/officeDocument/2006/relationships/image" Target="../media/image26.jpg"/><Relationship Id="rId5"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8" name="Shape 88"/>
        <p:cNvGrpSpPr/>
        <p:nvPr/>
      </p:nvGrpSpPr>
      <p:grpSpPr>
        <a:xfrm>
          <a:off x="0" y="0"/>
          <a:ext cx="0" cy="0"/>
          <a:chOff x="0" y="0"/>
          <a:chExt cx="0" cy="0"/>
        </a:xfrm>
      </p:grpSpPr>
      <p:sp>
        <p:nvSpPr>
          <p:cNvPr id="89" name="Google Shape;89;g34cf38c4945_0_0"/>
          <p:cNvSpPr/>
          <p:nvPr/>
        </p:nvSpPr>
        <p:spPr>
          <a:xfrm>
            <a:off x="-190425" y="5247750"/>
            <a:ext cx="9750600" cy="1735500"/>
          </a:xfrm>
          <a:prstGeom prst="roundRect">
            <a:avLst>
              <a:gd fmla="val 16667" name="adj"/>
            </a:avLst>
          </a:prstGeom>
          <a:solidFill>
            <a:srgbClr val="1A668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90" name="Google Shape;90;g34cf38c4945_0_0" title="NapaRCD-Logo-White.png"/>
          <p:cNvPicPr preferRelativeResize="0"/>
          <p:nvPr/>
        </p:nvPicPr>
        <p:blipFill>
          <a:blip r:embed="rId4">
            <a:alphaModFix/>
          </a:blip>
          <a:stretch>
            <a:fillRect/>
          </a:stretch>
        </p:blipFill>
        <p:spPr>
          <a:xfrm>
            <a:off x="4053600" y="6413925"/>
            <a:ext cx="1036800" cy="361450"/>
          </a:xfrm>
          <a:prstGeom prst="rect">
            <a:avLst/>
          </a:prstGeom>
          <a:solidFill>
            <a:srgbClr val="1A668F"/>
          </a:solidFill>
          <a:ln>
            <a:noFill/>
          </a:ln>
        </p:spPr>
      </p:pic>
      <p:sp>
        <p:nvSpPr>
          <p:cNvPr id="91" name="Google Shape;91;g34cf38c4945_0_0"/>
          <p:cNvSpPr txBox="1"/>
          <p:nvPr/>
        </p:nvSpPr>
        <p:spPr>
          <a:xfrm>
            <a:off x="568900" y="5324350"/>
            <a:ext cx="8340600" cy="78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4200">
                <a:solidFill>
                  <a:schemeClr val="lt1"/>
                </a:solidFill>
                <a:latin typeface="Avenir"/>
                <a:ea typeface="Avenir"/>
                <a:cs typeface="Avenir"/>
                <a:sym typeface="Avenir"/>
              </a:rPr>
              <a:t>Tree of Heaven Webinar</a:t>
            </a:r>
            <a:endParaRPr b="1" sz="4200">
              <a:solidFill>
                <a:schemeClr val="lt1"/>
              </a:solidFill>
              <a:latin typeface="Avenir"/>
              <a:ea typeface="Avenir"/>
              <a:cs typeface="Avenir"/>
              <a:sym typeface="Avenir"/>
            </a:endParaRPr>
          </a:p>
        </p:txBody>
      </p:sp>
      <p:pic>
        <p:nvPicPr>
          <p:cNvPr id="92" name="Google Shape;92;g34cf38c4945_0_0" title="new NRCS logo.png"/>
          <p:cNvPicPr preferRelativeResize="0"/>
          <p:nvPr/>
        </p:nvPicPr>
        <p:blipFill>
          <a:blip r:embed="rId5">
            <a:alphaModFix/>
          </a:blip>
          <a:stretch>
            <a:fillRect/>
          </a:stretch>
        </p:blipFill>
        <p:spPr>
          <a:xfrm>
            <a:off x="142649" y="6413925"/>
            <a:ext cx="1056800" cy="361450"/>
          </a:xfrm>
          <a:prstGeom prst="rect">
            <a:avLst/>
          </a:prstGeom>
          <a:noFill/>
          <a:ln>
            <a:noFill/>
          </a:ln>
        </p:spPr>
      </p:pic>
      <p:pic>
        <p:nvPicPr>
          <p:cNvPr id="93" name="Google Shape;93;g34cf38c4945_0_0" title="Flood Control b-w.gif"/>
          <p:cNvPicPr preferRelativeResize="0"/>
          <p:nvPr/>
        </p:nvPicPr>
        <p:blipFill>
          <a:blip r:embed="rId6">
            <a:alphaModFix/>
          </a:blip>
          <a:stretch>
            <a:fillRect/>
          </a:stretch>
        </p:blipFill>
        <p:spPr>
          <a:xfrm>
            <a:off x="8400300" y="6253725"/>
            <a:ext cx="488824" cy="5280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5" name="Shape 175"/>
        <p:cNvGrpSpPr/>
        <p:nvPr/>
      </p:nvGrpSpPr>
      <p:grpSpPr>
        <a:xfrm>
          <a:off x="0" y="0"/>
          <a:ext cx="0" cy="0"/>
          <a:chOff x="0" y="0"/>
          <a:chExt cx="0" cy="0"/>
        </a:xfrm>
      </p:grpSpPr>
      <p:sp>
        <p:nvSpPr>
          <p:cNvPr id="176" name="Google Shape;176;p7"/>
          <p:cNvSpPr/>
          <p:nvPr/>
        </p:nvSpPr>
        <p:spPr>
          <a:xfrm>
            <a:off x="120700" y="4484475"/>
            <a:ext cx="4057500" cy="1145700"/>
          </a:xfrm>
          <a:prstGeom prst="roundRect">
            <a:avLst>
              <a:gd fmla="val 16667" name="adj"/>
            </a:avLst>
          </a:prstGeom>
          <a:solidFill>
            <a:srgbClr val="1A668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77" name="Google Shape;177;p7"/>
          <p:cNvSpPr/>
          <p:nvPr/>
        </p:nvSpPr>
        <p:spPr>
          <a:xfrm>
            <a:off x="120550" y="860150"/>
            <a:ext cx="4057800" cy="2852100"/>
          </a:xfrm>
          <a:prstGeom prst="roundRect">
            <a:avLst>
              <a:gd fmla="val 16667" name="adj"/>
            </a:avLst>
          </a:prstGeom>
          <a:solidFill>
            <a:srgbClr val="1A668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descr="A close-up of a patch of grass&#10;&#10;Description automatically generated" id="178" name="Google Shape;178;p7"/>
          <p:cNvPicPr preferRelativeResize="0"/>
          <p:nvPr/>
        </p:nvPicPr>
        <p:blipFill rotWithShape="1">
          <a:blip r:embed="rId3">
            <a:alphaModFix/>
          </a:blip>
          <a:srcRect b="5764" l="0" r="-2" t="12386"/>
          <a:stretch/>
        </p:blipFill>
        <p:spPr>
          <a:xfrm>
            <a:off x="3662268" y="10"/>
            <a:ext cx="5481732" cy="3364982"/>
          </a:xfrm>
          <a:custGeom>
            <a:rect b="b" l="l" r="r" t="t"/>
            <a:pathLst>
              <a:path extrusionOk="0" h="3364992" w="7308975">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ln>
            <a:noFill/>
          </a:ln>
        </p:spPr>
      </p:pic>
      <p:pic>
        <p:nvPicPr>
          <p:cNvPr id="179" name="Google Shape;179;p7"/>
          <p:cNvPicPr preferRelativeResize="0"/>
          <p:nvPr/>
        </p:nvPicPr>
        <p:blipFill rotWithShape="1">
          <a:blip r:embed="rId4">
            <a:alphaModFix/>
          </a:blip>
          <a:srcRect b="18150" l="0" r="-2" t="0"/>
          <a:stretch/>
        </p:blipFill>
        <p:spPr>
          <a:xfrm>
            <a:off x="3662268" y="3493008"/>
            <a:ext cx="5481732" cy="3364992"/>
          </a:xfrm>
          <a:custGeom>
            <a:rect b="b" l="l" r="r" t="t"/>
            <a:pathLst>
              <a:path extrusionOk="0" h="3364992" w="7308975">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ln>
            <a:noFill/>
          </a:ln>
        </p:spPr>
      </p:pic>
      <p:sp>
        <p:nvSpPr>
          <p:cNvPr id="180" name="Google Shape;180;p7"/>
          <p:cNvSpPr txBox="1"/>
          <p:nvPr/>
        </p:nvSpPr>
        <p:spPr>
          <a:xfrm>
            <a:off x="259933" y="4435584"/>
            <a:ext cx="3624600" cy="12435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lang="en-US" sz="3200">
                <a:solidFill>
                  <a:schemeClr val="lt1"/>
                </a:solidFill>
                <a:latin typeface="Avenir"/>
                <a:ea typeface="Avenir"/>
                <a:cs typeface="Avenir"/>
                <a:sym typeface="Avenir"/>
              </a:rPr>
              <a:t>Even in adjacent vineyards.</a:t>
            </a:r>
            <a:endParaRPr sz="3200">
              <a:solidFill>
                <a:schemeClr val="lt1"/>
              </a:solidFill>
              <a:latin typeface="Avenir"/>
              <a:ea typeface="Avenir"/>
              <a:cs typeface="Avenir"/>
              <a:sym typeface="Avenir"/>
            </a:endParaRPr>
          </a:p>
        </p:txBody>
      </p:sp>
      <p:sp>
        <p:nvSpPr>
          <p:cNvPr id="181" name="Google Shape;181;p7"/>
          <p:cNvSpPr txBox="1"/>
          <p:nvPr>
            <p:ph idx="1" type="body"/>
          </p:nvPr>
        </p:nvSpPr>
        <p:spPr>
          <a:xfrm>
            <a:off x="259925" y="1117851"/>
            <a:ext cx="4057500" cy="2336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sz="3200">
                <a:solidFill>
                  <a:schemeClr val="lt1"/>
                </a:solidFill>
                <a:latin typeface="Avenir"/>
                <a:ea typeface="Avenir"/>
                <a:cs typeface="Avenir"/>
                <a:sym typeface="Avenir"/>
              </a:rPr>
              <a:t>A cut, burned, or otherwise damaged tree of heaven sprouts vigorously from its roots.</a:t>
            </a:r>
            <a:endParaRPr sz="3200">
              <a:solidFill>
                <a:schemeClr val="lt1"/>
              </a:solidFill>
              <a:latin typeface="Avenir"/>
              <a:ea typeface="Avenir"/>
              <a:cs typeface="Avenir"/>
              <a:sym typeface="Aveni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8"/>
          <p:cNvSpPr/>
          <p:nvPr/>
        </p:nvSpPr>
        <p:spPr>
          <a:xfrm>
            <a:off x="916450" y="133975"/>
            <a:ext cx="7439700" cy="1055400"/>
          </a:xfrm>
          <a:prstGeom prst="roundRect">
            <a:avLst>
              <a:gd fmla="val 16667" name="adj"/>
            </a:avLst>
          </a:prstGeom>
          <a:solidFill>
            <a:srgbClr val="1A668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descr="A group of trees&#10;&#10;Description automatically generated with medium confidence" id="188" name="Google Shape;188;p8"/>
          <p:cNvPicPr preferRelativeResize="0"/>
          <p:nvPr>
            <p:ph idx="1" type="body"/>
          </p:nvPr>
        </p:nvPicPr>
        <p:blipFill rotWithShape="1">
          <a:blip r:embed="rId3">
            <a:alphaModFix/>
          </a:blip>
          <a:srcRect b="0" l="0" r="0" t="0"/>
          <a:stretch/>
        </p:blipFill>
        <p:spPr>
          <a:xfrm>
            <a:off x="628650" y="1371836"/>
            <a:ext cx="7886700" cy="5257800"/>
          </a:xfrm>
          <a:prstGeom prst="rect">
            <a:avLst/>
          </a:prstGeom>
          <a:solidFill>
            <a:srgbClr val="ECECEC"/>
          </a:solidFill>
          <a:ln>
            <a:noFill/>
          </a:ln>
          <a:effectLst>
            <a:outerShdw blurRad="55000" rotWithShape="0" algn="tl" dir="5400000" dist="18000">
              <a:srgbClr val="000000">
                <a:alpha val="40000"/>
              </a:srgbClr>
            </a:outerShdw>
          </a:effectLst>
        </p:spPr>
      </p:pic>
      <p:sp>
        <p:nvSpPr>
          <p:cNvPr id="189" name="Google Shape;189;p8"/>
          <p:cNvSpPr txBox="1"/>
          <p:nvPr>
            <p:ph type="title"/>
          </p:nvPr>
        </p:nvSpPr>
        <p:spPr>
          <a:xfrm>
            <a:off x="1084225" y="251125"/>
            <a:ext cx="7207800" cy="821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sz="3600">
                <a:solidFill>
                  <a:schemeClr val="lt1"/>
                </a:solidFill>
                <a:latin typeface="Avenir"/>
                <a:ea typeface="Avenir"/>
                <a:cs typeface="Avenir"/>
                <a:sym typeface="Avenir"/>
              </a:rPr>
              <a:t>Tree of heaven root sprout thicket</a:t>
            </a:r>
            <a:endParaRPr sz="3600">
              <a:solidFill>
                <a:schemeClr val="lt1"/>
              </a:solidFill>
              <a:latin typeface="Avenir"/>
              <a:ea typeface="Avenir"/>
              <a:cs typeface="Avenir"/>
              <a:sym typeface="Aveni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9"/>
          <p:cNvSpPr/>
          <p:nvPr/>
        </p:nvSpPr>
        <p:spPr>
          <a:xfrm>
            <a:off x="5350475" y="1860113"/>
            <a:ext cx="3662100" cy="3137700"/>
          </a:xfrm>
          <a:prstGeom prst="roundRect">
            <a:avLst>
              <a:gd fmla="val 16667" name="adj"/>
            </a:avLst>
          </a:prstGeom>
          <a:solidFill>
            <a:srgbClr val="1A668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96" name="Google Shape;196;p9"/>
          <p:cNvSpPr txBox="1"/>
          <p:nvPr>
            <p:ph idx="1" type="body"/>
          </p:nvPr>
        </p:nvSpPr>
        <p:spPr>
          <a:xfrm>
            <a:off x="5424575" y="2223188"/>
            <a:ext cx="3513900" cy="27747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chemeClr val="dk1"/>
              </a:buClr>
              <a:buSzPts val="2400"/>
              <a:buNone/>
            </a:pPr>
            <a:r>
              <a:rPr lang="en-US" sz="3200">
                <a:solidFill>
                  <a:schemeClr val="lt1"/>
                </a:solidFill>
                <a:latin typeface="Avenir"/>
                <a:ea typeface="Avenir"/>
                <a:cs typeface="Avenir"/>
                <a:sym typeface="Avenir"/>
              </a:rPr>
              <a:t>The Napa County Ag Commissioner’s office </a:t>
            </a:r>
            <a:endParaRPr sz="3200">
              <a:solidFill>
                <a:schemeClr val="lt1"/>
              </a:solidFill>
              <a:latin typeface="Avenir"/>
              <a:ea typeface="Avenir"/>
              <a:cs typeface="Avenir"/>
              <a:sym typeface="Avenir"/>
            </a:endParaRPr>
          </a:p>
          <a:p>
            <a:pPr indent="0" lvl="0" marL="0" rtl="0" algn="l">
              <a:lnSpc>
                <a:spcPct val="90000"/>
              </a:lnSpc>
              <a:spcBef>
                <a:spcPts val="0"/>
              </a:spcBef>
              <a:spcAft>
                <a:spcPts val="0"/>
              </a:spcAft>
              <a:buClr>
                <a:schemeClr val="dk1"/>
              </a:buClr>
              <a:buSzPts val="2400"/>
              <a:buNone/>
            </a:pPr>
            <a:r>
              <a:rPr lang="en-US" sz="3200">
                <a:solidFill>
                  <a:schemeClr val="lt1"/>
                </a:solidFill>
                <a:latin typeface="Avenir"/>
                <a:ea typeface="Avenir"/>
                <a:cs typeface="Avenir"/>
                <a:sym typeface="Avenir"/>
              </a:rPr>
              <a:t>is mapping tree of heaven in</a:t>
            </a:r>
            <a:endParaRPr sz="3200">
              <a:solidFill>
                <a:schemeClr val="lt1"/>
              </a:solidFill>
              <a:latin typeface="Avenir"/>
              <a:ea typeface="Avenir"/>
              <a:cs typeface="Avenir"/>
              <a:sym typeface="Avenir"/>
            </a:endParaRPr>
          </a:p>
          <a:p>
            <a:pPr indent="0" lvl="0" marL="0" rtl="0" algn="l">
              <a:lnSpc>
                <a:spcPct val="90000"/>
              </a:lnSpc>
              <a:spcBef>
                <a:spcPts val="0"/>
              </a:spcBef>
              <a:spcAft>
                <a:spcPts val="0"/>
              </a:spcAft>
              <a:buClr>
                <a:schemeClr val="dk1"/>
              </a:buClr>
              <a:buSzPts val="2400"/>
              <a:buNone/>
            </a:pPr>
            <a:r>
              <a:rPr lang="en-US" sz="3200">
                <a:solidFill>
                  <a:schemeClr val="lt1"/>
                </a:solidFill>
                <a:latin typeface="Avenir"/>
                <a:ea typeface="Avenir"/>
                <a:cs typeface="Avenir"/>
                <a:sym typeface="Avenir"/>
              </a:rPr>
              <a:t>Napa County.</a:t>
            </a:r>
            <a:r>
              <a:rPr lang="en-US" sz="2400"/>
              <a:t> </a:t>
            </a:r>
            <a:endParaRPr sz="2400"/>
          </a:p>
        </p:txBody>
      </p:sp>
      <p:pic>
        <p:nvPicPr>
          <p:cNvPr descr="Map&#10;&#10;AI-generated content may be incorrect." id="197" name="Google Shape;197;p9"/>
          <p:cNvPicPr preferRelativeResize="0"/>
          <p:nvPr/>
        </p:nvPicPr>
        <p:blipFill rotWithShape="1">
          <a:blip r:embed="rId3">
            <a:alphaModFix/>
          </a:blip>
          <a:srcRect b="0" l="0" r="0" t="0"/>
          <a:stretch/>
        </p:blipFill>
        <p:spPr>
          <a:xfrm>
            <a:off x="-116548" y="-98856"/>
            <a:ext cx="5467024" cy="707497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10"/>
          <p:cNvSpPr/>
          <p:nvPr/>
        </p:nvSpPr>
        <p:spPr>
          <a:xfrm>
            <a:off x="942150" y="121100"/>
            <a:ext cx="7259700" cy="990900"/>
          </a:xfrm>
          <a:prstGeom prst="roundRect">
            <a:avLst>
              <a:gd fmla="val 16667" name="adj"/>
            </a:avLst>
          </a:prstGeom>
          <a:solidFill>
            <a:srgbClr val="1A668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04" name="Google Shape;204;p10"/>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205" name="Google Shape;205;p10"/>
          <p:cNvPicPr preferRelativeResize="0"/>
          <p:nvPr/>
        </p:nvPicPr>
        <p:blipFill rotWithShape="1">
          <a:blip r:embed="rId3">
            <a:alphaModFix/>
          </a:blip>
          <a:srcRect b="3024" l="0" r="0" t="6437"/>
          <a:stretch/>
        </p:blipFill>
        <p:spPr>
          <a:xfrm>
            <a:off x="628646" y="1195288"/>
            <a:ext cx="8064708" cy="5486732"/>
          </a:xfrm>
          <a:prstGeom prst="rect">
            <a:avLst/>
          </a:prstGeom>
          <a:noFill/>
          <a:ln>
            <a:noFill/>
          </a:ln>
        </p:spPr>
      </p:pic>
      <p:sp>
        <p:nvSpPr>
          <p:cNvPr id="206" name="Google Shape;206;p10"/>
          <p:cNvSpPr txBox="1"/>
          <p:nvPr>
            <p:ph type="title"/>
          </p:nvPr>
        </p:nvSpPr>
        <p:spPr>
          <a:xfrm>
            <a:off x="1130600" y="195375"/>
            <a:ext cx="6916800" cy="768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200"/>
              <a:buFont typeface="Calibri"/>
              <a:buNone/>
            </a:pPr>
            <a:r>
              <a:rPr lang="en-US" sz="3200">
                <a:solidFill>
                  <a:schemeClr val="lt1"/>
                </a:solidFill>
                <a:latin typeface="Avenir"/>
                <a:ea typeface="Avenir"/>
                <a:cs typeface="Avenir"/>
                <a:sym typeface="Avenir"/>
              </a:rPr>
              <a:t>It is a host to the Brown Marmorated Stinkbug</a:t>
            </a:r>
            <a:endParaRPr sz="3200">
              <a:solidFill>
                <a:schemeClr val="lt1"/>
              </a:solidFill>
              <a:latin typeface="Avenir"/>
              <a:ea typeface="Avenir"/>
              <a:cs typeface="Avenir"/>
              <a:sym typeface="Aveni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1"/>
          <p:cNvSpPr/>
          <p:nvPr/>
        </p:nvSpPr>
        <p:spPr>
          <a:xfrm>
            <a:off x="541050" y="166350"/>
            <a:ext cx="7921500" cy="916800"/>
          </a:xfrm>
          <a:prstGeom prst="roundRect">
            <a:avLst>
              <a:gd fmla="val 16667" name="adj"/>
            </a:avLst>
          </a:prstGeom>
          <a:solidFill>
            <a:srgbClr val="1A668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13" name="Google Shape;213;p11"/>
          <p:cNvSpPr txBox="1"/>
          <p:nvPr>
            <p:ph type="ctrTitle"/>
          </p:nvPr>
        </p:nvSpPr>
        <p:spPr>
          <a:xfrm>
            <a:off x="685800" y="1122363"/>
            <a:ext cx="77724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t/>
            </a:r>
            <a:endParaRPr/>
          </a:p>
        </p:txBody>
      </p:sp>
      <p:sp>
        <p:nvSpPr>
          <p:cNvPr id="214" name="Google Shape;214;p11"/>
          <p:cNvSpPr txBox="1"/>
          <p:nvPr>
            <p:ph idx="1" type="subTitle"/>
          </p:nvPr>
        </p:nvSpPr>
        <p:spPr>
          <a:xfrm>
            <a:off x="685800" y="332700"/>
            <a:ext cx="7632000" cy="584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3200"/>
              <a:buNone/>
            </a:pPr>
            <a:r>
              <a:rPr lang="en-US" sz="3600">
                <a:solidFill>
                  <a:schemeClr val="lt1"/>
                </a:solidFill>
                <a:latin typeface="Avenir"/>
                <a:ea typeface="Avenir"/>
                <a:cs typeface="Avenir"/>
                <a:sym typeface="Avenir"/>
              </a:rPr>
              <a:t>It is a Host to the Spotted Lanternfly</a:t>
            </a:r>
            <a:endParaRPr sz="3600">
              <a:solidFill>
                <a:schemeClr val="lt1"/>
              </a:solidFill>
              <a:latin typeface="Avenir"/>
              <a:ea typeface="Avenir"/>
              <a:cs typeface="Avenir"/>
              <a:sym typeface="Avenir"/>
            </a:endParaRPr>
          </a:p>
        </p:txBody>
      </p:sp>
      <p:pic>
        <p:nvPicPr>
          <p:cNvPr descr="SLF-Dara" id="215" name="Google Shape;215;p11">
            <a:hlinkClick r:id="rId3"/>
          </p:cNvPr>
          <p:cNvPicPr preferRelativeResize="0"/>
          <p:nvPr/>
        </p:nvPicPr>
        <p:blipFill rotWithShape="1">
          <a:blip r:embed="rId4">
            <a:alphaModFix/>
          </a:blip>
          <a:srcRect b="14522" l="0" r="0" t="0"/>
          <a:stretch/>
        </p:blipFill>
        <p:spPr>
          <a:xfrm>
            <a:off x="371261" y="1248597"/>
            <a:ext cx="8401478" cy="543261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graphicFrame>
        <p:nvGraphicFramePr>
          <p:cNvPr id="220" name="Google Shape;220;p12"/>
          <p:cNvGraphicFramePr/>
          <p:nvPr/>
        </p:nvGraphicFramePr>
        <p:xfrm>
          <a:off x="616448" y="284248"/>
          <a:ext cx="7993295" cy="6910786"/>
        </p:xfrm>
        <a:graphic>
          <a:graphicData uri="http://schemas.openxmlformats.org/presentationml/2006/ole">
            <mc:AlternateContent>
              <mc:Choice Requires="v">
                <p:oleObj r:id="rId4" imgH="6910786" imgW="7993295" progId="Acrobat.Document.DC" spid="_x0000_s1">
                  <p:embed/>
                </p:oleObj>
              </mc:Choice>
              <mc:Fallback>
                <p:oleObj r:id="rId5" imgH="6910786" imgW="7993295" progId="Acrobat.Document.DC">
                  <p:embed/>
                  <p:pic>
                    <p:nvPicPr>
                      <p:cNvPr id="220" name="Google Shape;220;p12"/>
                      <p:cNvPicPr preferRelativeResize="0"/>
                      <p:nvPr/>
                    </p:nvPicPr>
                    <p:blipFill rotWithShape="1">
                      <a:blip r:embed="rId6">
                        <a:alphaModFix/>
                      </a:blip>
                      <a:srcRect b="0" l="0" r="0" t="0"/>
                      <a:stretch/>
                    </p:blipFill>
                    <p:spPr>
                      <a:xfrm>
                        <a:off x="616448" y="284248"/>
                        <a:ext cx="7993295" cy="6910786"/>
                      </a:xfrm>
                      <a:prstGeom prst="rect">
                        <a:avLst/>
                      </a:prstGeom>
                      <a:noFill/>
                      <a:ln>
                        <a:noFill/>
                      </a:ln>
                    </p:spPr>
                  </p:pic>
                </p:oleObj>
              </mc:Fallback>
            </mc:AlternateContent>
          </a:graphicData>
        </a:graphic>
      </p:graphicFrame>
      <p:sp>
        <p:nvSpPr>
          <p:cNvPr id="221" name="Google Shape;221;p12"/>
          <p:cNvSpPr txBox="1"/>
          <p:nvPr/>
        </p:nvSpPr>
        <p:spPr>
          <a:xfrm>
            <a:off x="1819714" y="114763"/>
            <a:ext cx="594205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Known Spotted Lanternfly distribution as of December 2024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13"/>
          <p:cNvSpPr/>
          <p:nvPr/>
        </p:nvSpPr>
        <p:spPr>
          <a:xfrm>
            <a:off x="4841150" y="3218725"/>
            <a:ext cx="4156200" cy="585000"/>
          </a:xfrm>
          <a:prstGeom prst="roundRect">
            <a:avLst>
              <a:gd fmla="val 16667" name="adj"/>
            </a:avLst>
          </a:prstGeom>
          <a:solidFill>
            <a:srgbClr val="1A668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28" name="Google Shape;228;p13"/>
          <p:cNvSpPr/>
          <p:nvPr/>
        </p:nvSpPr>
        <p:spPr>
          <a:xfrm>
            <a:off x="212900" y="5052350"/>
            <a:ext cx="4441500" cy="1200600"/>
          </a:xfrm>
          <a:prstGeom prst="roundRect">
            <a:avLst>
              <a:gd fmla="val 16667" name="adj"/>
            </a:avLst>
          </a:prstGeom>
          <a:solidFill>
            <a:srgbClr val="1A668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29" name="Google Shape;229;p13"/>
          <p:cNvSpPr/>
          <p:nvPr/>
        </p:nvSpPr>
        <p:spPr>
          <a:xfrm>
            <a:off x="130675" y="185350"/>
            <a:ext cx="4611600" cy="1325700"/>
          </a:xfrm>
          <a:prstGeom prst="roundRect">
            <a:avLst>
              <a:gd fmla="val 16667" name="adj"/>
            </a:avLst>
          </a:prstGeom>
          <a:solidFill>
            <a:srgbClr val="1A668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230" name="Google Shape;230;p13"/>
          <p:cNvPicPr preferRelativeResize="0"/>
          <p:nvPr/>
        </p:nvPicPr>
        <p:blipFill rotWithShape="1">
          <a:blip r:embed="rId3">
            <a:alphaModFix/>
          </a:blip>
          <a:srcRect b="0" l="0" r="6147" t="0"/>
          <a:stretch/>
        </p:blipFill>
        <p:spPr>
          <a:xfrm>
            <a:off x="215687" y="2093150"/>
            <a:ext cx="4441600" cy="2662075"/>
          </a:xfrm>
          <a:prstGeom prst="rect">
            <a:avLst/>
          </a:prstGeom>
          <a:noFill/>
          <a:ln>
            <a:noFill/>
          </a:ln>
        </p:spPr>
      </p:pic>
      <p:pic>
        <p:nvPicPr>
          <p:cNvPr id="231" name="Google Shape;231;p13"/>
          <p:cNvPicPr preferRelativeResize="0"/>
          <p:nvPr/>
        </p:nvPicPr>
        <p:blipFill rotWithShape="1">
          <a:blip r:embed="rId4">
            <a:alphaModFix/>
          </a:blip>
          <a:srcRect b="0" l="0" r="0" t="5123"/>
          <a:stretch/>
        </p:blipFill>
        <p:spPr>
          <a:xfrm>
            <a:off x="4960925" y="335801"/>
            <a:ext cx="3912774" cy="2784125"/>
          </a:xfrm>
          <a:prstGeom prst="rect">
            <a:avLst/>
          </a:prstGeom>
          <a:noFill/>
          <a:ln>
            <a:noFill/>
          </a:ln>
        </p:spPr>
      </p:pic>
      <p:sp>
        <p:nvSpPr>
          <p:cNvPr id="232" name="Google Shape;232;p13"/>
          <p:cNvSpPr txBox="1"/>
          <p:nvPr/>
        </p:nvSpPr>
        <p:spPr>
          <a:xfrm>
            <a:off x="7103433" y="2843018"/>
            <a:ext cx="1770300" cy="215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chemeClr val="lt1"/>
                </a:solidFill>
                <a:latin typeface="Calibri"/>
                <a:ea typeface="Calibri"/>
                <a:cs typeface="Calibri"/>
                <a:sym typeface="Calibri"/>
              </a:rPr>
              <a:t>Heather Leach, Penn  State University</a:t>
            </a:r>
            <a:endParaRPr>
              <a:solidFill>
                <a:schemeClr val="lt1"/>
              </a:solidFill>
            </a:endParaRPr>
          </a:p>
        </p:txBody>
      </p:sp>
      <p:grpSp>
        <p:nvGrpSpPr>
          <p:cNvPr id="233" name="Google Shape;233;p13"/>
          <p:cNvGrpSpPr/>
          <p:nvPr/>
        </p:nvGrpSpPr>
        <p:grpSpPr>
          <a:xfrm>
            <a:off x="4876637" y="3902500"/>
            <a:ext cx="4081371" cy="2840961"/>
            <a:chOff x="4866975" y="3748050"/>
            <a:chExt cx="4081371" cy="2840961"/>
          </a:xfrm>
        </p:grpSpPr>
        <p:pic>
          <p:nvPicPr>
            <p:cNvPr descr="Spotted lanternflies feast on grapevines, put vineyards at risk" id="234" name="Google Shape;234;p13"/>
            <p:cNvPicPr preferRelativeResize="0"/>
            <p:nvPr/>
          </p:nvPicPr>
          <p:blipFill rotWithShape="1">
            <a:blip r:embed="rId5">
              <a:alphaModFix/>
            </a:blip>
            <a:srcRect b="0" l="0" r="4571" t="0"/>
            <a:stretch/>
          </p:blipFill>
          <p:spPr>
            <a:xfrm>
              <a:off x="4866975" y="3748050"/>
              <a:ext cx="4081371" cy="2840952"/>
            </a:xfrm>
            <a:prstGeom prst="rect">
              <a:avLst/>
            </a:prstGeom>
            <a:noFill/>
            <a:ln>
              <a:noFill/>
            </a:ln>
          </p:spPr>
        </p:pic>
        <p:sp>
          <p:nvSpPr>
            <p:cNvPr id="235" name="Google Shape;235;p13"/>
            <p:cNvSpPr txBox="1"/>
            <p:nvPr/>
          </p:nvSpPr>
          <p:spPr>
            <a:xfrm>
              <a:off x="6944040" y="6250311"/>
              <a:ext cx="20043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US" sz="800">
                  <a:solidFill>
                    <a:schemeClr val="lt1"/>
                  </a:solidFill>
                  <a:latin typeface="Arial"/>
                  <a:ea typeface="Arial"/>
                  <a:cs typeface="Arial"/>
                  <a:sym typeface="Arial"/>
                </a:rPr>
                <a:t>Spotted lanternflies. Photo by Erica Smyers</a:t>
              </a:r>
              <a:endParaRPr sz="800">
                <a:solidFill>
                  <a:schemeClr val="lt1"/>
                </a:solidFill>
                <a:latin typeface="Calibri"/>
                <a:ea typeface="Calibri"/>
                <a:cs typeface="Calibri"/>
                <a:sym typeface="Calibri"/>
              </a:endParaRPr>
            </a:p>
          </p:txBody>
        </p:sp>
      </p:grpSp>
      <p:sp>
        <p:nvSpPr>
          <p:cNvPr id="236" name="Google Shape;236;p13"/>
          <p:cNvSpPr txBox="1"/>
          <p:nvPr/>
        </p:nvSpPr>
        <p:spPr>
          <a:xfrm>
            <a:off x="173850" y="247900"/>
            <a:ext cx="45684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Avenir"/>
                <a:ea typeface="Avenir"/>
                <a:cs typeface="Avenir"/>
                <a:sym typeface="Avenir"/>
              </a:rPr>
              <a:t>Spotted Lanternflies in Pennsylvania</a:t>
            </a:r>
            <a:endParaRPr sz="3600">
              <a:solidFill>
                <a:schemeClr val="lt1"/>
              </a:solidFill>
              <a:latin typeface="Avenir"/>
              <a:ea typeface="Avenir"/>
              <a:cs typeface="Avenir"/>
              <a:sym typeface="Avenir"/>
            </a:endParaRPr>
          </a:p>
        </p:txBody>
      </p:sp>
      <p:sp>
        <p:nvSpPr>
          <p:cNvPr id="237" name="Google Shape;237;p13"/>
          <p:cNvSpPr txBox="1"/>
          <p:nvPr/>
        </p:nvSpPr>
        <p:spPr>
          <a:xfrm>
            <a:off x="5024901" y="3218713"/>
            <a:ext cx="37887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Avenir"/>
                <a:ea typeface="Avenir"/>
                <a:cs typeface="Avenir"/>
                <a:sym typeface="Avenir"/>
              </a:rPr>
              <a:t>and on </a:t>
            </a:r>
            <a:r>
              <a:rPr lang="en-US" sz="3200">
                <a:solidFill>
                  <a:schemeClr val="lt1"/>
                </a:solidFill>
                <a:latin typeface="Avenir"/>
                <a:ea typeface="Avenir"/>
                <a:cs typeface="Avenir"/>
                <a:sym typeface="Avenir"/>
              </a:rPr>
              <a:t>wine grapes</a:t>
            </a:r>
            <a:endParaRPr sz="3200">
              <a:solidFill>
                <a:schemeClr val="lt1"/>
              </a:solidFill>
              <a:latin typeface="Avenir"/>
              <a:ea typeface="Avenir"/>
              <a:cs typeface="Avenir"/>
              <a:sym typeface="Avenir"/>
            </a:endParaRPr>
          </a:p>
        </p:txBody>
      </p:sp>
      <p:sp>
        <p:nvSpPr>
          <p:cNvPr id="238" name="Google Shape;238;p13"/>
          <p:cNvSpPr txBox="1"/>
          <p:nvPr/>
        </p:nvSpPr>
        <p:spPr>
          <a:xfrm>
            <a:off x="355550" y="5052350"/>
            <a:ext cx="4156200" cy="1077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Avenir"/>
                <a:ea typeface="Avenir"/>
                <a:cs typeface="Avenir"/>
                <a:sym typeface="Avenir"/>
              </a:rPr>
              <a:t>crowded on tree of heaven…</a:t>
            </a:r>
            <a:endParaRPr sz="3200">
              <a:solidFill>
                <a:schemeClr val="lt1"/>
              </a:solidFill>
              <a:latin typeface="Avenir"/>
              <a:ea typeface="Avenir"/>
              <a:cs typeface="Avenir"/>
              <a:sym typeface="Aveni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14"/>
          <p:cNvSpPr/>
          <p:nvPr/>
        </p:nvSpPr>
        <p:spPr>
          <a:xfrm>
            <a:off x="145650" y="2721900"/>
            <a:ext cx="8852700" cy="4040700"/>
          </a:xfrm>
          <a:prstGeom prst="roundRect">
            <a:avLst>
              <a:gd fmla="val 16667" name="adj"/>
            </a:avLst>
          </a:prstGeom>
          <a:solidFill>
            <a:srgbClr val="8DC63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45" name="Google Shape;245;p14"/>
          <p:cNvSpPr/>
          <p:nvPr/>
        </p:nvSpPr>
        <p:spPr>
          <a:xfrm>
            <a:off x="162750" y="1421500"/>
            <a:ext cx="8818500" cy="1219800"/>
          </a:xfrm>
          <a:prstGeom prst="roundRect">
            <a:avLst>
              <a:gd fmla="val 16667" name="adj"/>
            </a:avLst>
          </a:prstGeom>
          <a:solidFill>
            <a:srgbClr val="8DC63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46" name="Google Shape;246;p14"/>
          <p:cNvSpPr/>
          <p:nvPr/>
        </p:nvSpPr>
        <p:spPr>
          <a:xfrm>
            <a:off x="195550" y="121100"/>
            <a:ext cx="8818500" cy="1142400"/>
          </a:xfrm>
          <a:prstGeom prst="roundRect">
            <a:avLst>
              <a:gd fmla="val 16667" name="adj"/>
            </a:avLst>
          </a:prstGeom>
          <a:solidFill>
            <a:srgbClr val="1A668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47" name="Google Shape;247;p14"/>
          <p:cNvSpPr txBox="1"/>
          <p:nvPr>
            <p:ph type="title"/>
          </p:nvPr>
        </p:nvSpPr>
        <p:spPr>
          <a:xfrm>
            <a:off x="195550" y="121100"/>
            <a:ext cx="8818500" cy="114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solidFill>
                  <a:schemeClr val="lt1"/>
                </a:solidFill>
                <a:latin typeface="Avenir"/>
                <a:ea typeface="Avenir"/>
                <a:cs typeface="Avenir"/>
                <a:sym typeface="Avenir"/>
              </a:rPr>
              <a:t>Spotted Lanternfly Utilization of Tree of Heaven</a:t>
            </a:r>
            <a:endParaRPr sz="3600">
              <a:solidFill>
                <a:schemeClr val="lt1"/>
              </a:solidFill>
              <a:latin typeface="Avenir"/>
              <a:ea typeface="Avenir"/>
              <a:cs typeface="Avenir"/>
              <a:sym typeface="Avenir"/>
            </a:endParaRPr>
          </a:p>
        </p:txBody>
      </p:sp>
      <p:sp>
        <p:nvSpPr>
          <p:cNvPr id="248" name="Google Shape;248;p14"/>
          <p:cNvSpPr txBox="1"/>
          <p:nvPr>
            <p:ph idx="1" type="body"/>
          </p:nvPr>
        </p:nvSpPr>
        <p:spPr>
          <a:xfrm>
            <a:off x="161300" y="1460200"/>
            <a:ext cx="9144000" cy="11424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100000"/>
              </a:lnSpc>
              <a:spcBef>
                <a:spcPts val="0"/>
              </a:spcBef>
              <a:spcAft>
                <a:spcPts val="0"/>
              </a:spcAft>
              <a:buClr>
                <a:schemeClr val="dk1"/>
              </a:buClr>
              <a:buSzPts val="425"/>
              <a:buNone/>
            </a:pPr>
            <a:r>
              <a:rPr i="0" lang="en-US" sz="8000" u="none" strike="noStrike">
                <a:solidFill>
                  <a:schemeClr val="lt1"/>
                </a:solidFill>
                <a:latin typeface="Avenir"/>
                <a:ea typeface="Avenir"/>
                <a:cs typeface="Avenir"/>
                <a:sym typeface="Avenir"/>
              </a:rPr>
              <a:t>According to an East-Coast Pennsylvania State University-based paper published in Nature Scientific Reports in 2021 “Performance and host association of spotted lanternfly (</a:t>
            </a:r>
            <a:r>
              <a:rPr i="1" lang="en-US" sz="8000" u="none" strike="noStrike">
                <a:solidFill>
                  <a:schemeClr val="lt1"/>
                </a:solidFill>
                <a:latin typeface="Avenir"/>
                <a:ea typeface="Avenir"/>
                <a:cs typeface="Avenir"/>
                <a:sym typeface="Avenir"/>
              </a:rPr>
              <a:t>Lycorma</a:t>
            </a:r>
            <a:r>
              <a:rPr i="1" lang="en-US" sz="8000">
                <a:solidFill>
                  <a:schemeClr val="lt1"/>
                </a:solidFill>
                <a:latin typeface="Avenir"/>
                <a:ea typeface="Avenir"/>
                <a:cs typeface="Avenir"/>
                <a:sym typeface="Avenir"/>
              </a:rPr>
              <a:t> </a:t>
            </a:r>
            <a:r>
              <a:rPr i="1" lang="en-US" sz="8000" u="none" strike="noStrike">
                <a:solidFill>
                  <a:schemeClr val="lt1"/>
                </a:solidFill>
                <a:latin typeface="Avenir"/>
                <a:ea typeface="Avenir"/>
                <a:cs typeface="Avenir"/>
                <a:sym typeface="Avenir"/>
              </a:rPr>
              <a:t>delicatula) </a:t>
            </a:r>
            <a:r>
              <a:rPr i="0" lang="en-US" sz="8000" u="none" strike="noStrike">
                <a:solidFill>
                  <a:schemeClr val="lt1"/>
                </a:solidFill>
                <a:latin typeface="Avenir"/>
                <a:ea typeface="Avenir"/>
                <a:cs typeface="Avenir"/>
                <a:sym typeface="Avenir"/>
              </a:rPr>
              <a:t>among common woody ornamentals”</a:t>
            </a:r>
            <a:endParaRPr sz="8000">
              <a:solidFill>
                <a:schemeClr val="lt1"/>
              </a:solidFill>
              <a:latin typeface="Avenir"/>
              <a:ea typeface="Avenir"/>
              <a:cs typeface="Avenir"/>
              <a:sym typeface="Avenir"/>
            </a:endParaRPr>
          </a:p>
          <a:p>
            <a:pPr indent="0" lvl="0" marL="0" rtl="0" algn="l">
              <a:lnSpc>
                <a:spcPct val="90000"/>
              </a:lnSpc>
              <a:spcBef>
                <a:spcPts val="1000"/>
              </a:spcBef>
              <a:spcAft>
                <a:spcPts val="0"/>
              </a:spcAft>
              <a:buClr>
                <a:schemeClr val="dk1"/>
              </a:buClr>
              <a:buSzPct val="100000"/>
              <a:buNone/>
            </a:pPr>
            <a:r>
              <a:t/>
            </a:r>
            <a:endParaRPr b="1" sz="1600">
              <a:latin typeface="Corbel"/>
              <a:ea typeface="Corbel"/>
              <a:cs typeface="Corbel"/>
              <a:sym typeface="Corbel"/>
            </a:endParaRPr>
          </a:p>
          <a:p>
            <a:pPr indent="0" lvl="0" marL="0" rtl="0" algn="l">
              <a:lnSpc>
                <a:spcPct val="90000"/>
              </a:lnSpc>
              <a:spcBef>
                <a:spcPts val="1000"/>
              </a:spcBef>
              <a:spcAft>
                <a:spcPts val="0"/>
              </a:spcAft>
              <a:buClr>
                <a:schemeClr val="dk1"/>
              </a:buClr>
              <a:buSzPct val="100000"/>
              <a:buNone/>
            </a:pPr>
            <a:r>
              <a:t/>
            </a:r>
            <a:endParaRPr sz="1600"/>
          </a:p>
        </p:txBody>
      </p:sp>
      <p:sp>
        <p:nvSpPr>
          <p:cNvPr id="249" name="Google Shape;249;p14"/>
          <p:cNvSpPr txBox="1"/>
          <p:nvPr/>
        </p:nvSpPr>
        <p:spPr>
          <a:xfrm>
            <a:off x="276150" y="2799300"/>
            <a:ext cx="8591700" cy="163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2000" u="none" strike="noStrike">
                <a:solidFill>
                  <a:schemeClr val="lt1"/>
                </a:solidFill>
                <a:latin typeface="Avenir"/>
                <a:ea typeface="Avenir"/>
                <a:cs typeface="Avenir"/>
                <a:sym typeface="Avenir"/>
              </a:rPr>
              <a:t>“Lycorma delicatula </a:t>
            </a:r>
            <a:r>
              <a:rPr i="0" lang="en-US" sz="2000" u="none" strike="noStrike">
                <a:solidFill>
                  <a:schemeClr val="lt1"/>
                </a:solidFill>
                <a:latin typeface="Avenir"/>
                <a:ea typeface="Avenir"/>
                <a:cs typeface="Avenir"/>
                <a:sym typeface="Avenir"/>
              </a:rPr>
              <a:t>can complete development and reproduce without access to </a:t>
            </a:r>
            <a:r>
              <a:rPr i="1" lang="en-US" sz="2000" u="none" strike="noStrike">
                <a:solidFill>
                  <a:schemeClr val="lt1"/>
                </a:solidFill>
                <a:latin typeface="Avenir"/>
                <a:ea typeface="Avenir"/>
                <a:cs typeface="Avenir"/>
                <a:sym typeface="Avenir"/>
              </a:rPr>
              <a:t>A. altissima” but </a:t>
            </a:r>
            <a:r>
              <a:rPr b="1" i="1" lang="en-US" sz="2000" u="sng" strike="noStrike">
                <a:solidFill>
                  <a:schemeClr val="lt1"/>
                </a:solidFill>
                <a:latin typeface="Avenir"/>
                <a:ea typeface="Avenir"/>
                <a:cs typeface="Avenir"/>
                <a:sym typeface="Avenir"/>
              </a:rPr>
              <a:t>“</a:t>
            </a:r>
            <a:r>
              <a:rPr b="1" i="0" lang="en-US" sz="2000" u="sng" strike="noStrike">
                <a:solidFill>
                  <a:schemeClr val="lt1"/>
                </a:solidFill>
                <a:latin typeface="Avenir"/>
                <a:ea typeface="Avenir"/>
                <a:cs typeface="Avenir"/>
                <a:sym typeface="Avenir"/>
              </a:rPr>
              <a:t>Fitness of the insect was greater in the presence of </a:t>
            </a:r>
            <a:r>
              <a:rPr b="1" i="1" lang="en-US" sz="2000" u="sng" strike="noStrike">
                <a:solidFill>
                  <a:schemeClr val="lt1"/>
                </a:solidFill>
                <a:latin typeface="Avenir"/>
                <a:ea typeface="Avenir"/>
                <a:cs typeface="Avenir"/>
                <a:sym typeface="Avenir"/>
              </a:rPr>
              <a:t>A. altissima.</a:t>
            </a:r>
            <a:r>
              <a:rPr b="1" i="1" lang="en-US" sz="2000" u="none" strike="noStrike">
                <a:solidFill>
                  <a:schemeClr val="lt1"/>
                </a:solidFill>
                <a:latin typeface="Avenir"/>
                <a:ea typeface="Avenir"/>
                <a:cs typeface="Avenir"/>
                <a:sym typeface="Avenir"/>
              </a:rPr>
              <a:t> </a:t>
            </a:r>
            <a:r>
              <a:rPr i="0" lang="en-US" sz="2000" u="none" strike="noStrike">
                <a:solidFill>
                  <a:schemeClr val="lt1"/>
                </a:solidFill>
                <a:latin typeface="Avenir"/>
                <a:ea typeface="Avenir"/>
                <a:cs typeface="Avenir"/>
                <a:sym typeface="Avenir"/>
              </a:rPr>
              <a:t>Survival was higher, development time was faster, and the number of egg masses was 6.8-fold higher than for insects that lacked access to </a:t>
            </a:r>
            <a:r>
              <a:rPr i="1" lang="en-US" sz="2000" u="none" strike="noStrike">
                <a:solidFill>
                  <a:schemeClr val="lt1"/>
                </a:solidFill>
                <a:latin typeface="Avenir"/>
                <a:ea typeface="Avenir"/>
                <a:cs typeface="Avenir"/>
                <a:sym typeface="Avenir"/>
              </a:rPr>
              <a:t>A. altissima</a:t>
            </a:r>
            <a:r>
              <a:rPr i="0" lang="en-US" sz="2000" u="none" strike="noStrike">
                <a:solidFill>
                  <a:schemeClr val="lt1"/>
                </a:solidFill>
                <a:latin typeface="Avenir"/>
                <a:ea typeface="Avenir"/>
                <a:cs typeface="Avenir"/>
                <a:sym typeface="Avenir"/>
              </a:rPr>
              <a:t>.”</a:t>
            </a:r>
            <a:endParaRPr sz="2000">
              <a:solidFill>
                <a:schemeClr val="lt1"/>
              </a:solidFill>
              <a:latin typeface="Avenir"/>
              <a:ea typeface="Avenir"/>
              <a:cs typeface="Avenir"/>
              <a:sym typeface="Avenir"/>
            </a:endParaRPr>
          </a:p>
        </p:txBody>
      </p:sp>
      <p:sp>
        <p:nvSpPr>
          <p:cNvPr id="250" name="Google Shape;250;p14"/>
          <p:cNvSpPr txBox="1"/>
          <p:nvPr/>
        </p:nvSpPr>
        <p:spPr>
          <a:xfrm>
            <a:off x="309049" y="4431000"/>
            <a:ext cx="8591700" cy="2247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2000" u="none" strike="noStrike">
                <a:solidFill>
                  <a:schemeClr val="lt1"/>
                </a:solidFill>
                <a:latin typeface="Avenir"/>
                <a:ea typeface="Avenir"/>
                <a:cs typeface="Avenir"/>
                <a:sym typeface="Avenir"/>
              </a:rPr>
              <a:t>“L. delicatula </a:t>
            </a:r>
            <a:r>
              <a:rPr i="0" lang="en-US" sz="2000" u="none" strike="noStrike">
                <a:solidFill>
                  <a:schemeClr val="lt1"/>
                </a:solidFill>
                <a:latin typeface="Avenir"/>
                <a:ea typeface="Avenir"/>
                <a:cs typeface="Avenir"/>
                <a:sym typeface="Avenir"/>
              </a:rPr>
              <a:t>appears to sequester plant defensive chemicals [from tree of heaven] such as alkaloids and quassinoids</a:t>
            </a:r>
            <a:r>
              <a:rPr i="0" lang="en-US" sz="2000" u="sng" strike="noStrike">
                <a:solidFill>
                  <a:schemeClr val="lt1"/>
                </a:solidFill>
                <a:latin typeface="Avenir"/>
                <a:ea typeface="Avenir"/>
                <a:cs typeface="Avenir"/>
                <a:sym typeface="Avenir"/>
              </a:rPr>
              <a:t> </a:t>
            </a:r>
            <a:r>
              <a:rPr b="1" i="0" lang="en-US" sz="2000" u="sng" strike="noStrike">
                <a:solidFill>
                  <a:schemeClr val="lt1"/>
                </a:solidFill>
                <a:latin typeface="Avenir"/>
                <a:ea typeface="Avenir"/>
                <a:cs typeface="Avenir"/>
                <a:sym typeface="Avenir"/>
              </a:rPr>
              <a:t>as a defense </a:t>
            </a:r>
            <a:r>
              <a:rPr b="1" i="0" lang="en-US" sz="2000" u="sng" strike="noStrike">
                <a:solidFill>
                  <a:schemeClr val="lt1"/>
                </a:solidFill>
                <a:latin typeface="Avenir"/>
                <a:ea typeface="Avenir"/>
                <a:cs typeface="Avenir"/>
                <a:sym typeface="Avenir"/>
              </a:rPr>
              <a:t>against</a:t>
            </a:r>
            <a:r>
              <a:rPr b="1" i="0" lang="en-US" sz="2000" u="sng" strike="noStrike">
                <a:solidFill>
                  <a:schemeClr val="lt1"/>
                </a:solidFill>
                <a:latin typeface="Avenir"/>
                <a:ea typeface="Avenir"/>
                <a:cs typeface="Avenir"/>
                <a:sym typeface="Avenir"/>
              </a:rPr>
              <a:t> predation </a:t>
            </a:r>
            <a:r>
              <a:rPr b="1" i="0" lang="en-US" sz="2000" u="none" strike="noStrike">
                <a:solidFill>
                  <a:schemeClr val="lt1"/>
                </a:solidFill>
                <a:latin typeface="Avenir"/>
                <a:ea typeface="Avenir"/>
                <a:cs typeface="Avenir"/>
                <a:sym typeface="Avenir"/>
              </a:rPr>
              <a:t>…”</a:t>
            </a:r>
            <a:endParaRPr b="1" sz="2000">
              <a:solidFill>
                <a:schemeClr val="lt1"/>
              </a:solidFill>
              <a:latin typeface="Avenir"/>
              <a:ea typeface="Avenir"/>
              <a:cs typeface="Avenir"/>
              <a:sym typeface="Avenir"/>
            </a:endParaRPr>
          </a:p>
          <a:p>
            <a:pPr indent="0" lvl="0" marL="0" marR="0" rtl="0" algn="l">
              <a:spcBef>
                <a:spcPts val="0"/>
              </a:spcBef>
              <a:spcAft>
                <a:spcPts val="0"/>
              </a:spcAft>
              <a:buNone/>
            </a:pPr>
            <a:r>
              <a:rPr i="0" lang="en-US" sz="2000" u="none" strike="noStrike">
                <a:solidFill>
                  <a:schemeClr val="lt1"/>
                </a:solidFill>
                <a:latin typeface="Avenir"/>
                <a:ea typeface="Avenir"/>
                <a:cs typeface="Avenir"/>
                <a:sym typeface="Avenir"/>
              </a:rPr>
              <a:t>“In prior work by Lee and colleagues, the authors reasoned that … preference for </a:t>
            </a:r>
            <a:r>
              <a:rPr i="1" lang="en-US" sz="2000" u="none" strike="noStrike">
                <a:solidFill>
                  <a:schemeClr val="lt1"/>
                </a:solidFill>
                <a:latin typeface="Avenir"/>
                <a:ea typeface="Avenir"/>
                <a:cs typeface="Avenir"/>
                <a:sym typeface="Avenir"/>
              </a:rPr>
              <a:t>A. altissima </a:t>
            </a:r>
            <a:r>
              <a:rPr i="0" lang="en-US" sz="2000" u="none" strike="noStrike">
                <a:solidFill>
                  <a:schemeClr val="lt1"/>
                </a:solidFill>
                <a:latin typeface="Avenir"/>
                <a:ea typeface="Avenir"/>
                <a:cs typeface="Avenir"/>
                <a:sym typeface="Avenir"/>
              </a:rPr>
              <a:t>and </a:t>
            </a:r>
            <a:r>
              <a:rPr i="1" lang="en-US" sz="2000" u="none" strike="noStrike">
                <a:solidFill>
                  <a:schemeClr val="lt1"/>
                </a:solidFill>
                <a:latin typeface="Avenir"/>
                <a:ea typeface="Avenir"/>
                <a:cs typeface="Avenir"/>
                <a:sym typeface="Avenir"/>
              </a:rPr>
              <a:t>V. vinifera </a:t>
            </a:r>
            <a:r>
              <a:rPr i="0" lang="en-US" sz="2000" u="none" strike="noStrike">
                <a:solidFill>
                  <a:schemeClr val="lt1"/>
                </a:solidFill>
                <a:latin typeface="Avenir"/>
                <a:ea typeface="Avenir"/>
                <a:cs typeface="Avenir"/>
                <a:sym typeface="Avenir"/>
              </a:rPr>
              <a:t>is related to </a:t>
            </a:r>
            <a:r>
              <a:rPr b="1" i="0" lang="en-US" sz="2000" u="sng" strike="noStrike">
                <a:solidFill>
                  <a:schemeClr val="lt1"/>
                </a:solidFill>
                <a:latin typeface="Avenir"/>
                <a:ea typeface="Avenir"/>
                <a:cs typeface="Avenir"/>
                <a:sym typeface="Avenir"/>
              </a:rPr>
              <a:t>high concentrations of sucrose and glucose in </a:t>
            </a:r>
            <a:r>
              <a:rPr b="1" i="1" lang="en-US" sz="2000" u="sng" strike="noStrike">
                <a:solidFill>
                  <a:schemeClr val="lt1"/>
                </a:solidFill>
                <a:latin typeface="Avenir"/>
                <a:ea typeface="Avenir"/>
                <a:cs typeface="Avenir"/>
                <a:sym typeface="Avenir"/>
              </a:rPr>
              <a:t>A. altissima </a:t>
            </a:r>
            <a:r>
              <a:rPr b="1" i="0" lang="en-US" sz="2000" u="sng" strike="noStrike">
                <a:solidFill>
                  <a:schemeClr val="lt1"/>
                </a:solidFill>
                <a:latin typeface="Avenir"/>
                <a:ea typeface="Avenir"/>
                <a:cs typeface="Avenir"/>
                <a:sym typeface="Avenir"/>
              </a:rPr>
              <a:t>sap,</a:t>
            </a:r>
            <a:r>
              <a:rPr i="0" lang="en-US" sz="2000" u="none" strike="noStrike">
                <a:solidFill>
                  <a:schemeClr val="lt1"/>
                </a:solidFill>
                <a:latin typeface="Avenir"/>
                <a:ea typeface="Avenir"/>
                <a:cs typeface="Avenir"/>
                <a:sym typeface="Avenir"/>
              </a:rPr>
              <a:t> and high concentrations of sucrose and fructose in </a:t>
            </a:r>
            <a:r>
              <a:rPr i="1" lang="en-US" sz="2000" u="none" strike="noStrike">
                <a:solidFill>
                  <a:schemeClr val="lt1"/>
                </a:solidFill>
                <a:latin typeface="Avenir"/>
                <a:ea typeface="Avenir"/>
                <a:cs typeface="Avenir"/>
                <a:sym typeface="Avenir"/>
              </a:rPr>
              <a:t>V. vinifera </a:t>
            </a:r>
            <a:r>
              <a:rPr i="0" lang="en-US" sz="2000" u="none" strike="noStrike">
                <a:solidFill>
                  <a:schemeClr val="lt1"/>
                </a:solidFill>
                <a:latin typeface="Avenir"/>
                <a:ea typeface="Avenir"/>
                <a:cs typeface="Avenir"/>
                <a:sym typeface="Avenir"/>
              </a:rPr>
              <a:t>sap.”</a:t>
            </a:r>
            <a:endParaRPr sz="2000">
              <a:solidFill>
                <a:schemeClr val="lt1"/>
              </a:solidFill>
              <a:latin typeface="Avenir"/>
              <a:ea typeface="Avenir"/>
              <a:cs typeface="Avenir"/>
              <a:sym typeface="Aveni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id="256" name="Google Shape;256;p15"/>
          <p:cNvPicPr preferRelativeResize="0"/>
          <p:nvPr/>
        </p:nvPicPr>
        <p:blipFill rotWithShape="1">
          <a:blip r:embed="rId3">
            <a:alphaModFix/>
          </a:blip>
          <a:srcRect b="0" l="0" r="0" t="0"/>
          <a:stretch/>
        </p:blipFill>
        <p:spPr>
          <a:xfrm>
            <a:off x="0" y="53975"/>
            <a:ext cx="9144000" cy="674846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16"/>
          <p:cNvSpPr txBox="1"/>
          <p:nvPr>
            <p:ph idx="1" type="body"/>
          </p:nvPr>
        </p:nvSpPr>
        <p:spPr>
          <a:xfrm>
            <a:off x="2635046" y="247637"/>
            <a:ext cx="5830529" cy="1890969"/>
          </a:xfrm>
          <a:prstGeom prst="rect">
            <a:avLst/>
          </a:prstGeom>
          <a:noFill/>
          <a:ln>
            <a:noFill/>
          </a:ln>
        </p:spPr>
        <p:txBody>
          <a:bodyPr anchorCtr="0" anchor="t" bIns="45700" lIns="91425" spcFirstLastPara="1" rIns="91425" wrap="square" tIns="45700">
            <a:normAutofit fontScale="92500" lnSpcReduction="10000"/>
          </a:bodyPr>
          <a:lstStyle/>
          <a:p>
            <a:pPr indent="-122872" lvl="0" marL="228600" rtl="0" algn="l">
              <a:lnSpc>
                <a:spcPct val="90000"/>
              </a:lnSpc>
              <a:spcBef>
                <a:spcPts val="0"/>
              </a:spcBef>
              <a:spcAft>
                <a:spcPts val="0"/>
              </a:spcAft>
              <a:buClr>
                <a:schemeClr val="dk1"/>
              </a:buClr>
              <a:buSzPct val="100000"/>
              <a:buNone/>
            </a:pPr>
            <a:r>
              <a:t/>
            </a:r>
            <a:endParaRPr b="0" i="0" sz="1800" u="none" strike="noStrike">
              <a:solidFill>
                <a:srgbClr val="000000"/>
              </a:solidFill>
              <a:latin typeface="Arial"/>
              <a:ea typeface="Arial"/>
              <a:cs typeface="Arial"/>
              <a:sym typeface="Arial"/>
            </a:endParaRPr>
          </a:p>
          <a:p>
            <a:pPr indent="0" lvl="0" marL="0" rtl="0" algn="ctr">
              <a:lnSpc>
                <a:spcPct val="90000"/>
              </a:lnSpc>
              <a:spcBef>
                <a:spcPts val="600"/>
              </a:spcBef>
              <a:spcAft>
                <a:spcPts val="0"/>
              </a:spcAft>
              <a:buClr>
                <a:srgbClr val="000000"/>
              </a:buClr>
              <a:buSzPct val="100000"/>
              <a:buNone/>
            </a:pPr>
            <a:r>
              <a:rPr i="1" lang="en-US" sz="1700">
                <a:solidFill>
                  <a:srgbClr val="000000"/>
                </a:solidFill>
                <a:latin typeface="Arial"/>
                <a:ea typeface="Arial"/>
                <a:cs typeface="Arial"/>
                <a:sym typeface="Arial"/>
              </a:rPr>
              <a:t>From the 2023 CDFA</a:t>
            </a:r>
            <a:endParaRPr/>
          </a:p>
          <a:p>
            <a:pPr indent="0" lvl="0" marL="0" rtl="0" algn="ctr">
              <a:lnSpc>
                <a:spcPct val="90000"/>
              </a:lnSpc>
              <a:spcBef>
                <a:spcPts val="1800"/>
              </a:spcBef>
              <a:spcAft>
                <a:spcPts val="0"/>
              </a:spcAft>
              <a:buClr>
                <a:srgbClr val="000000"/>
              </a:buClr>
              <a:buSzPct val="100000"/>
              <a:buNone/>
            </a:pPr>
            <a:r>
              <a:rPr b="1" i="0" lang="en-US" sz="1900" u="none" strike="noStrike">
                <a:solidFill>
                  <a:srgbClr val="000000"/>
                </a:solidFill>
                <a:latin typeface="Arial"/>
                <a:ea typeface="Arial"/>
                <a:cs typeface="Arial"/>
                <a:sym typeface="Arial"/>
              </a:rPr>
              <a:t>ACTION PLAN</a:t>
            </a:r>
            <a:endParaRPr/>
          </a:p>
          <a:p>
            <a:pPr indent="0" lvl="0" marL="0" rtl="0" algn="ctr">
              <a:lnSpc>
                <a:spcPct val="90000"/>
              </a:lnSpc>
              <a:spcBef>
                <a:spcPts val="600"/>
              </a:spcBef>
              <a:spcAft>
                <a:spcPts val="0"/>
              </a:spcAft>
              <a:buClr>
                <a:srgbClr val="000000"/>
              </a:buClr>
              <a:buSzPct val="100000"/>
              <a:buNone/>
            </a:pPr>
            <a:r>
              <a:rPr b="1" i="0" lang="en-US" sz="1900" u="none" strike="noStrike">
                <a:solidFill>
                  <a:srgbClr val="000000"/>
                </a:solidFill>
                <a:latin typeface="Arial"/>
                <a:ea typeface="Arial"/>
                <a:cs typeface="Arial"/>
                <a:sym typeface="Arial"/>
              </a:rPr>
              <a:t>For Spotted lanternfly </a:t>
            </a:r>
            <a:r>
              <a:rPr i="0" lang="en-US" sz="1900" u="none" strike="noStrike">
                <a:solidFill>
                  <a:srgbClr val="000000"/>
                </a:solidFill>
                <a:latin typeface="Arial"/>
                <a:ea typeface="Arial"/>
                <a:cs typeface="Arial"/>
                <a:sym typeface="Arial"/>
              </a:rPr>
              <a:t>(</a:t>
            </a:r>
            <a:r>
              <a:rPr i="1" lang="en-US" sz="1700" u="none" strike="noStrike">
                <a:solidFill>
                  <a:srgbClr val="000000"/>
                </a:solidFill>
                <a:latin typeface="Arial"/>
                <a:ea typeface="Arial"/>
                <a:cs typeface="Arial"/>
                <a:sym typeface="Arial"/>
              </a:rPr>
              <a:t>Lycorma delicatula</a:t>
            </a:r>
            <a:r>
              <a:rPr i="0" lang="en-US" sz="1900" u="none" strike="noStrike">
                <a:solidFill>
                  <a:srgbClr val="000000"/>
                </a:solidFill>
                <a:latin typeface="Arial"/>
                <a:ea typeface="Arial"/>
                <a:cs typeface="Arial"/>
                <a:sym typeface="Arial"/>
              </a:rPr>
              <a:t>)</a:t>
            </a:r>
            <a:endParaRPr/>
          </a:p>
          <a:p>
            <a:pPr indent="0" lvl="0" marL="0" rtl="0" algn="ctr">
              <a:lnSpc>
                <a:spcPct val="90000"/>
              </a:lnSpc>
              <a:spcBef>
                <a:spcPts val="600"/>
              </a:spcBef>
              <a:spcAft>
                <a:spcPts val="0"/>
              </a:spcAft>
              <a:buClr>
                <a:schemeClr val="dk1"/>
              </a:buClr>
              <a:buSzPct val="100000"/>
              <a:buNone/>
            </a:pPr>
            <a:r>
              <a:t/>
            </a:r>
            <a:endParaRPr b="0" i="0" sz="400" u="none" strike="noStrike">
              <a:solidFill>
                <a:srgbClr val="000000"/>
              </a:solidFill>
              <a:latin typeface="Arial"/>
              <a:ea typeface="Arial"/>
              <a:cs typeface="Arial"/>
              <a:sym typeface="Arial"/>
            </a:endParaRPr>
          </a:p>
          <a:p>
            <a:pPr indent="0" lvl="0" marL="0" rtl="0" algn="r">
              <a:lnSpc>
                <a:spcPct val="90000"/>
              </a:lnSpc>
              <a:spcBef>
                <a:spcPts val="0"/>
              </a:spcBef>
              <a:spcAft>
                <a:spcPts val="0"/>
              </a:spcAft>
              <a:buClr>
                <a:srgbClr val="000000"/>
              </a:buClr>
              <a:buSzPct val="100000"/>
              <a:buNone/>
            </a:pPr>
            <a:r>
              <a:rPr b="0" i="0" lang="en-US" sz="1200" u="none" strike="noStrike">
                <a:solidFill>
                  <a:srgbClr val="000000"/>
                </a:solidFill>
                <a:latin typeface="Calibri"/>
                <a:ea typeface="Calibri"/>
                <a:cs typeface="Calibri"/>
                <a:sym typeface="Calibri"/>
              </a:rPr>
              <a:t>California Department of Food and Agriculture</a:t>
            </a:r>
            <a:endParaRPr/>
          </a:p>
          <a:p>
            <a:pPr indent="0" lvl="0" marL="0" rtl="0" algn="r">
              <a:lnSpc>
                <a:spcPct val="90000"/>
              </a:lnSpc>
              <a:spcBef>
                <a:spcPts val="400"/>
              </a:spcBef>
              <a:spcAft>
                <a:spcPts val="0"/>
              </a:spcAft>
              <a:buClr>
                <a:srgbClr val="000000"/>
              </a:buClr>
              <a:buSzPct val="100000"/>
              <a:buNone/>
            </a:pPr>
            <a:r>
              <a:rPr b="0" i="0" lang="en-US" sz="1200" u="none" strike="noStrike">
                <a:solidFill>
                  <a:srgbClr val="000000"/>
                </a:solidFill>
                <a:latin typeface="Calibri"/>
                <a:ea typeface="Calibri"/>
                <a:cs typeface="Calibri"/>
                <a:sym typeface="Calibri"/>
              </a:rPr>
              <a:t>Plant Health and Pest Prevention Services Division </a:t>
            </a:r>
            <a:endParaRPr/>
          </a:p>
        </p:txBody>
      </p:sp>
      <p:pic>
        <p:nvPicPr>
          <p:cNvPr id="263" name="Google Shape;263;p16"/>
          <p:cNvPicPr preferRelativeResize="0"/>
          <p:nvPr/>
        </p:nvPicPr>
        <p:blipFill rotWithShape="1">
          <a:blip r:embed="rId3">
            <a:alphaModFix/>
          </a:blip>
          <a:srcRect b="0" l="0" r="0" t="0"/>
          <a:stretch/>
        </p:blipFill>
        <p:spPr>
          <a:xfrm>
            <a:off x="274690" y="247637"/>
            <a:ext cx="2626340" cy="1404182"/>
          </a:xfrm>
          <a:prstGeom prst="rect">
            <a:avLst/>
          </a:prstGeom>
          <a:noFill/>
          <a:ln>
            <a:noFill/>
          </a:ln>
        </p:spPr>
      </p:pic>
      <p:sp>
        <p:nvSpPr>
          <p:cNvPr id="264" name="Google Shape;264;p16"/>
          <p:cNvSpPr txBox="1"/>
          <p:nvPr/>
        </p:nvSpPr>
        <p:spPr>
          <a:xfrm>
            <a:off x="860016" y="2565247"/>
            <a:ext cx="742396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strike="noStrike">
                <a:solidFill>
                  <a:srgbClr val="000000"/>
                </a:solidFill>
                <a:latin typeface="Calibri"/>
                <a:ea typeface="Calibri"/>
                <a:cs typeface="Calibri"/>
                <a:sym typeface="Calibri"/>
              </a:rPr>
              <a:t>“The </a:t>
            </a:r>
            <a:r>
              <a:rPr b="0" i="0" lang="en-US" sz="1800" u="none" strike="noStrike">
                <a:solidFill>
                  <a:srgbClr val="000000"/>
                </a:solidFill>
                <a:highlight>
                  <a:srgbClr val="FFFF00"/>
                </a:highlight>
                <a:latin typeface="Calibri"/>
                <a:ea typeface="Calibri"/>
                <a:cs typeface="Calibri"/>
                <a:sym typeface="Calibri"/>
              </a:rPr>
              <a:t>emerging consensus is that controlling Tree-of-heaven is crucial to controlling or preventing the establishment and spread of SLF</a:t>
            </a:r>
            <a:r>
              <a:rPr b="0" i="0" lang="en-US" sz="1800" u="none" strike="noStrike">
                <a:solidFill>
                  <a:srgbClr val="000000"/>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265" name="Google Shape;265;p16"/>
          <p:cNvSpPr txBox="1"/>
          <p:nvPr/>
        </p:nvSpPr>
        <p:spPr>
          <a:xfrm>
            <a:off x="860016" y="3658012"/>
            <a:ext cx="7354529"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strike="noStrike">
                <a:solidFill>
                  <a:srgbClr val="000000"/>
                </a:solidFill>
                <a:latin typeface="Calibri"/>
                <a:ea typeface="Calibri"/>
                <a:cs typeface="Calibri"/>
                <a:sym typeface="Calibri"/>
              </a:rPr>
              <a:t>“In some situations, the presence of </a:t>
            </a:r>
            <a:r>
              <a:rPr b="0" i="0" lang="en-US" sz="1800" u="none" strike="noStrike">
                <a:solidFill>
                  <a:srgbClr val="000000"/>
                </a:solidFill>
                <a:highlight>
                  <a:srgbClr val="FFFF00"/>
                </a:highlight>
                <a:latin typeface="Calibri"/>
                <a:ea typeface="Calibri"/>
                <a:cs typeface="Calibri"/>
                <a:sym typeface="Calibri"/>
              </a:rPr>
              <a:t>Tree-of-heaven may be critical to establishment of SLF</a:t>
            </a:r>
            <a:r>
              <a:rPr b="0" i="0" lang="en-US" sz="1800" u="none" strike="noStrike">
                <a:solidFill>
                  <a:srgbClr val="000000"/>
                </a:solidFill>
                <a:latin typeface="Calibri"/>
                <a:ea typeface="Calibri"/>
                <a:cs typeface="Calibri"/>
                <a:sym typeface="Calibri"/>
              </a:rPr>
              <a:t>. In these situations, </a:t>
            </a:r>
            <a:r>
              <a:rPr b="0" i="0" lang="en-US" sz="1800" u="none" strike="noStrike">
                <a:solidFill>
                  <a:srgbClr val="000000"/>
                </a:solidFill>
                <a:highlight>
                  <a:srgbClr val="FFFF00"/>
                </a:highlight>
                <a:latin typeface="Calibri"/>
                <a:ea typeface="Calibri"/>
                <a:cs typeface="Calibri"/>
                <a:sym typeface="Calibri"/>
              </a:rPr>
              <a:t>removal of Tree-of-heaven may be the most effective means of preventing establishment of SLF</a:t>
            </a:r>
            <a:r>
              <a:rPr b="0" i="0" lang="en-US" sz="1800" u="none" strike="noStrike">
                <a:solidFill>
                  <a:srgbClr val="000000"/>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266" name="Google Shape;266;p16"/>
          <p:cNvSpPr txBox="1"/>
          <p:nvPr/>
        </p:nvSpPr>
        <p:spPr>
          <a:xfrm>
            <a:off x="897063" y="5059237"/>
            <a:ext cx="7352202"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strike="noStrike">
                <a:solidFill>
                  <a:srgbClr val="000000"/>
                </a:solidFill>
                <a:latin typeface="Calibri"/>
                <a:ea typeface="Calibri"/>
                <a:cs typeface="Calibri"/>
                <a:sym typeface="Calibri"/>
              </a:rPr>
              <a:t>“Therefore, management tactics in California should balance </a:t>
            </a:r>
            <a:r>
              <a:rPr b="0" i="0" lang="en-US" sz="1800" u="none" strike="noStrike">
                <a:solidFill>
                  <a:srgbClr val="000000"/>
                </a:solidFill>
                <a:highlight>
                  <a:srgbClr val="FFFF00"/>
                </a:highlight>
                <a:latin typeface="Calibri"/>
                <a:ea typeface="Calibri"/>
                <a:cs typeface="Calibri"/>
                <a:sym typeface="Calibri"/>
              </a:rPr>
              <a:t>lowering the chance of SLF establishment by removing Tree-of-heaven</a:t>
            </a:r>
            <a:r>
              <a:rPr b="0" i="0" lang="en-US" sz="1800" u="none" strike="noStrike">
                <a:solidFill>
                  <a:srgbClr val="000000"/>
                </a:solidFill>
                <a:latin typeface="Calibri"/>
                <a:ea typeface="Calibri"/>
                <a:cs typeface="Calibri"/>
                <a:sym typeface="Calibri"/>
              </a:rPr>
              <a:t> and </a:t>
            </a:r>
            <a:r>
              <a:rPr b="0" i="0" lang="en-US" sz="1800" u="none" strike="noStrike">
                <a:solidFill>
                  <a:srgbClr val="000000"/>
                </a:solidFill>
                <a:highlight>
                  <a:srgbClr val="FFFF00"/>
                </a:highlight>
                <a:latin typeface="Calibri"/>
                <a:ea typeface="Calibri"/>
                <a:cs typeface="Calibri"/>
                <a:sym typeface="Calibri"/>
              </a:rPr>
              <a:t>preserving sentinel trees to ensure early detection of SLF</a:t>
            </a:r>
            <a:r>
              <a:rPr b="0" i="0" lang="en-US" sz="1800" u="none" strike="noStrike">
                <a:solidFill>
                  <a:srgbClr val="000000"/>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g34d40e64696_0_1" title="Ailanthus_altissima_forma_erythrocarpa_(Form_of_Tree_of_Heaven)_(36488327742).jpg"/>
          <p:cNvPicPr preferRelativeResize="0"/>
          <p:nvPr/>
        </p:nvPicPr>
        <p:blipFill>
          <a:blip r:embed="rId3">
            <a:alphaModFix/>
          </a:blip>
          <a:stretch>
            <a:fillRect/>
          </a:stretch>
        </p:blipFill>
        <p:spPr>
          <a:xfrm>
            <a:off x="4572000" y="0"/>
            <a:ext cx="4572000" cy="6858000"/>
          </a:xfrm>
          <a:prstGeom prst="rect">
            <a:avLst/>
          </a:prstGeom>
          <a:noFill/>
          <a:ln>
            <a:noFill/>
          </a:ln>
        </p:spPr>
      </p:pic>
      <p:sp>
        <p:nvSpPr>
          <p:cNvPr id="100" name="Google Shape;100;g34d40e64696_0_1"/>
          <p:cNvSpPr/>
          <p:nvPr/>
        </p:nvSpPr>
        <p:spPr>
          <a:xfrm>
            <a:off x="126300" y="404150"/>
            <a:ext cx="4294200" cy="732600"/>
          </a:xfrm>
          <a:prstGeom prst="roundRect">
            <a:avLst>
              <a:gd fmla="val 16667" name="adj"/>
            </a:avLst>
          </a:prstGeom>
          <a:solidFill>
            <a:srgbClr val="1A668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01" name="Google Shape;101;g34d40e64696_0_1"/>
          <p:cNvSpPr txBox="1"/>
          <p:nvPr/>
        </p:nvSpPr>
        <p:spPr>
          <a:xfrm>
            <a:off x="246300" y="404150"/>
            <a:ext cx="4054200" cy="63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lt1"/>
                </a:solidFill>
                <a:latin typeface="Avenir"/>
                <a:ea typeface="Avenir"/>
                <a:cs typeface="Avenir"/>
                <a:sym typeface="Avenir"/>
              </a:rPr>
              <a:t>Webinar Agenda</a:t>
            </a:r>
            <a:endParaRPr sz="3600">
              <a:solidFill>
                <a:schemeClr val="lt1"/>
              </a:solidFill>
              <a:latin typeface="Avenir"/>
              <a:ea typeface="Avenir"/>
              <a:cs typeface="Avenir"/>
              <a:sym typeface="Avenir"/>
            </a:endParaRPr>
          </a:p>
        </p:txBody>
      </p:sp>
      <p:sp>
        <p:nvSpPr>
          <p:cNvPr id="102" name="Google Shape;102;g34d40e64696_0_1"/>
          <p:cNvSpPr txBox="1"/>
          <p:nvPr/>
        </p:nvSpPr>
        <p:spPr>
          <a:xfrm>
            <a:off x="315750" y="1427175"/>
            <a:ext cx="4054200" cy="5001300"/>
          </a:xfrm>
          <a:prstGeom prst="rect">
            <a:avLst/>
          </a:prstGeom>
          <a:noFill/>
          <a:ln>
            <a:noFill/>
          </a:ln>
        </p:spPr>
        <p:txBody>
          <a:bodyPr anchorCtr="0" anchor="t" bIns="91425" lIns="91425" spcFirstLastPara="1" rIns="91425" wrap="square" tIns="91425">
            <a:noAutofit/>
          </a:bodyPr>
          <a:lstStyle/>
          <a:p>
            <a:pPr indent="-387350" lvl="0" marL="457200" rtl="0" algn="l">
              <a:spcBef>
                <a:spcPts val="0"/>
              </a:spcBef>
              <a:spcAft>
                <a:spcPts val="0"/>
              </a:spcAft>
              <a:buClr>
                <a:schemeClr val="dk1"/>
              </a:buClr>
              <a:buSzPts val="2500"/>
              <a:buFont typeface="Avenir"/>
              <a:buChar char="●"/>
            </a:pPr>
            <a:r>
              <a:rPr lang="en-US" sz="2500">
                <a:solidFill>
                  <a:schemeClr val="dk1"/>
                </a:solidFill>
                <a:latin typeface="Avenir"/>
                <a:ea typeface="Avenir"/>
                <a:cs typeface="Avenir"/>
                <a:sym typeface="Avenir"/>
              </a:rPr>
              <a:t>Tree of Heaven background and identification</a:t>
            </a:r>
            <a:endParaRPr sz="2500">
              <a:solidFill>
                <a:schemeClr val="dk1"/>
              </a:solidFill>
              <a:latin typeface="Avenir"/>
              <a:ea typeface="Avenir"/>
              <a:cs typeface="Avenir"/>
              <a:sym typeface="Avenir"/>
            </a:endParaRPr>
          </a:p>
          <a:p>
            <a:pPr indent="0" lvl="0" marL="457200" rtl="0" algn="l">
              <a:spcBef>
                <a:spcPts val="0"/>
              </a:spcBef>
              <a:spcAft>
                <a:spcPts val="0"/>
              </a:spcAft>
              <a:buNone/>
            </a:pPr>
            <a:r>
              <a:t/>
            </a:r>
            <a:endParaRPr sz="800">
              <a:solidFill>
                <a:schemeClr val="dk1"/>
              </a:solidFill>
              <a:latin typeface="Avenir"/>
              <a:ea typeface="Avenir"/>
              <a:cs typeface="Avenir"/>
              <a:sym typeface="Avenir"/>
            </a:endParaRPr>
          </a:p>
          <a:p>
            <a:pPr indent="-387350" lvl="0" marL="457200" rtl="0" algn="l">
              <a:spcBef>
                <a:spcPts val="0"/>
              </a:spcBef>
              <a:spcAft>
                <a:spcPts val="0"/>
              </a:spcAft>
              <a:buClr>
                <a:schemeClr val="dk1"/>
              </a:buClr>
              <a:buSzPts val="2500"/>
              <a:buFont typeface="Avenir"/>
              <a:buChar char="●"/>
            </a:pPr>
            <a:r>
              <a:rPr lang="en-US" sz="2500">
                <a:solidFill>
                  <a:schemeClr val="dk1"/>
                </a:solidFill>
                <a:latin typeface="Avenir"/>
                <a:ea typeface="Avenir"/>
                <a:cs typeface="Avenir"/>
                <a:sym typeface="Avenir"/>
              </a:rPr>
              <a:t>Pests - spotted lantern fly and brown marmorated stinkbug</a:t>
            </a:r>
            <a:endParaRPr sz="2500">
              <a:solidFill>
                <a:schemeClr val="dk1"/>
              </a:solidFill>
              <a:latin typeface="Avenir"/>
              <a:ea typeface="Avenir"/>
              <a:cs typeface="Avenir"/>
              <a:sym typeface="Avenir"/>
            </a:endParaRPr>
          </a:p>
          <a:p>
            <a:pPr indent="0" lvl="0" marL="457200" rtl="0" algn="l">
              <a:spcBef>
                <a:spcPts val="0"/>
              </a:spcBef>
              <a:spcAft>
                <a:spcPts val="0"/>
              </a:spcAft>
              <a:buNone/>
            </a:pPr>
            <a:r>
              <a:t/>
            </a:r>
            <a:endParaRPr sz="800">
              <a:solidFill>
                <a:schemeClr val="dk1"/>
              </a:solidFill>
              <a:latin typeface="Avenir"/>
              <a:ea typeface="Avenir"/>
              <a:cs typeface="Avenir"/>
              <a:sym typeface="Avenir"/>
            </a:endParaRPr>
          </a:p>
          <a:p>
            <a:pPr indent="-387350" lvl="0" marL="457200" rtl="0" algn="l">
              <a:spcBef>
                <a:spcPts val="0"/>
              </a:spcBef>
              <a:spcAft>
                <a:spcPts val="0"/>
              </a:spcAft>
              <a:buClr>
                <a:schemeClr val="dk1"/>
              </a:buClr>
              <a:buSzPts val="2500"/>
              <a:buFont typeface="Avenir"/>
              <a:buChar char="●"/>
            </a:pPr>
            <a:r>
              <a:rPr lang="en-US" sz="2500">
                <a:solidFill>
                  <a:schemeClr val="dk1"/>
                </a:solidFill>
                <a:latin typeface="Avenir"/>
                <a:ea typeface="Avenir"/>
                <a:cs typeface="Avenir"/>
                <a:sym typeface="Avenir"/>
              </a:rPr>
              <a:t>Re-sprouting properties</a:t>
            </a:r>
            <a:endParaRPr sz="2500">
              <a:solidFill>
                <a:schemeClr val="dk1"/>
              </a:solidFill>
              <a:latin typeface="Avenir"/>
              <a:ea typeface="Avenir"/>
              <a:cs typeface="Avenir"/>
              <a:sym typeface="Avenir"/>
            </a:endParaRPr>
          </a:p>
          <a:p>
            <a:pPr indent="0" lvl="0" marL="457200" rtl="0" algn="l">
              <a:spcBef>
                <a:spcPts val="0"/>
              </a:spcBef>
              <a:spcAft>
                <a:spcPts val="0"/>
              </a:spcAft>
              <a:buNone/>
            </a:pPr>
            <a:r>
              <a:t/>
            </a:r>
            <a:endParaRPr sz="800">
              <a:solidFill>
                <a:schemeClr val="dk1"/>
              </a:solidFill>
              <a:latin typeface="Avenir"/>
              <a:ea typeface="Avenir"/>
              <a:cs typeface="Avenir"/>
              <a:sym typeface="Avenir"/>
            </a:endParaRPr>
          </a:p>
          <a:p>
            <a:pPr indent="-387350" lvl="0" marL="457200" rtl="0" algn="l">
              <a:spcBef>
                <a:spcPts val="0"/>
              </a:spcBef>
              <a:spcAft>
                <a:spcPts val="0"/>
              </a:spcAft>
              <a:buClr>
                <a:schemeClr val="dk1"/>
              </a:buClr>
              <a:buSzPts val="2500"/>
              <a:buFont typeface="Avenir"/>
              <a:buChar char="●"/>
            </a:pPr>
            <a:r>
              <a:rPr lang="en-US" sz="2500">
                <a:solidFill>
                  <a:schemeClr val="dk1"/>
                </a:solidFill>
                <a:latin typeface="Avenir"/>
                <a:ea typeface="Avenir"/>
                <a:cs typeface="Avenir"/>
                <a:sym typeface="Avenir"/>
              </a:rPr>
              <a:t>Management/treatment methods</a:t>
            </a:r>
            <a:endParaRPr sz="2500">
              <a:solidFill>
                <a:schemeClr val="dk1"/>
              </a:solidFill>
              <a:latin typeface="Avenir"/>
              <a:ea typeface="Avenir"/>
              <a:cs typeface="Avenir"/>
              <a:sym typeface="Avenir"/>
            </a:endParaRPr>
          </a:p>
          <a:p>
            <a:pPr indent="0" lvl="0" marL="457200" rtl="0" algn="l">
              <a:spcBef>
                <a:spcPts val="0"/>
              </a:spcBef>
              <a:spcAft>
                <a:spcPts val="0"/>
              </a:spcAft>
              <a:buNone/>
            </a:pPr>
            <a:r>
              <a:t/>
            </a:r>
            <a:endParaRPr sz="800">
              <a:solidFill>
                <a:schemeClr val="dk1"/>
              </a:solidFill>
              <a:latin typeface="Avenir"/>
              <a:ea typeface="Avenir"/>
              <a:cs typeface="Avenir"/>
              <a:sym typeface="Avenir"/>
            </a:endParaRPr>
          </a:p>
          <a:p>
            <a:pPr indent="-387350" lvl="0" marL="457200" rtl="0" algn="l">
              <a:spcBef>
                <a:spcPts val="0"/>
              </a:spcBef>
              <a:spcAft>
                <a:spcPts val="0"/>
              </a:spcAft>
              <a:buClr>
                <a:schemeClr val="dk1"/>
              </a:buClr>
              <a:buSzPts val="2500"/>
              <a:buFont typeface="Avenir"/>
              <a:buChar char="●"/>
            </a:pPr>
            <a:r>
              <a:rPr lang="en-US" sz="2500">
                <a:solidFill>
                  <a:schemeClr val="dk1"/>
                </a:solidFill>
                <a:latin typeface="Avenir"/>
                <a:ea typeface="Avenir"/>
                <a:cs typeface="Avenir"/>
                <a:sym typeface="Avenir"/>
              </a:rPr>
              <a:t>Q &amp; A</a:t>
            </a:r>
            <a:endParaRPr sz="2500">
              <a:solidFill>
                <a:schemeClr val="dk1"/>
              </a:solidFill>
              <a:latin typeface="Avenir"/>
              <a:ea typeface="Avenir"/>
              <a:cs typeface="Avenir"/>
              <a:sym typeface="Aveni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1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descr="Diagram&#10;&#10;Description automatically generated with medium confidence" id="273" name="Google Shape;273;p17"/>
          <p:cNvPicPr preferRelativeResize="0"/>
          <p:nvPr>
            <p:ph idx="1" type="body"/>
          </p:nvPr>
        </p:nvPicPr>
        <p:blipFill rotWithShape="1">
          <a:blip r:embed="rId3">
            <a:alphaModFix/>
          </a:blip>
          <a:srcRect b="0" l="0" r="0" t="0"/>
          <a:stretch/>
        </p:blipFill>
        <p:spPr>
          <a:xfrm>
            <a:off x="539562" y="365126"/>
            <a:ext cx="7975788" cy="616311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g34cf38c4945_0_32" title="weed report 1.png"/>
          <p:cNvPicPr preferRelativeResize="0"/>
          <p:nvPr/>
        </p:nvPicPr>
        <p:blipFill>
          <a:blip r:embed="rId3">
            <a:alphaModFix/>
          </a:blip>
          <a:stretch>
            <a:fillRect/>
          </a:stretch>
        </p:blipFill>
        <p:spPr>
          <a:xfrm>
            <a:off x="1442137" y="82225"/>
            <a:ext cx="6259739" cy="67757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id="284" name="Google Shape;284;g34cf38c4945_1_8" title="weed report 2.png"/>
          <p:cNvPicPr preferRelativeResize="0"/>
          <p:nvPr/>
        </p:nvPicPr>
        <p:blipFill>
          <a:blip r:embed="rId3">
            <a:alphaModFix/>
          </a:blip>
          <a:stretch>
            <a:fillRect/>
          </a:stretch>
        </p:blipFill>
        <p:spPr>
          <a:xfrm>
            <a:off x="3570025" y="68025"/>
            <a:ext cx="5257726" cy="6704150"/>
          </a:xfrm>
          <a:prstGeom prst="rect">
            <a:avLst/>
          </a:prstGeom>
          <a:noFill/>
          <a:ln>
            <a:noFill/>
          </a:ln>
        </p:spPr>
      </p:pic>
      <p:sp>
        <p:nvSpPr>
          <p:cNvPr id="285" name="Google Shape;285;g34cf38c4945_1_8"/>
          <p:cNvSpPr/>
          <p:nvPr/>
        </p:nvSpPr>
        <p:spPr>
          <a:xfrm>
            <a:off x="114725" y="117725"/>
            <a:ext cx="3358800" cy="2502600"/>
          </a:xfrm>
          <a:prstGeom prst="roundRect">
            <a:avLst>
              <a:gd fmla="val 16667" name="adj"/>
            </a:avLst>
          </a:prstGeom>
          <a:solidFill>
            <a:srgbClr val="1A668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86" name="Google Shape;286;g34cf38c4945_1_8"/>
          <p:cNvSpPr txBox="1"/>
          <p:nvPr/>
        </p:nvSpPr>
        <p:spPr>
          <a:xfrm>
            <a:off x="279625" y="245875"/>
            <a:ext cx="3013200" cy="226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lt1"/>
                </a:solidFill>
                <a:latin typeface="Avenir"/>
                <a:ea typeface="Avenir"/>
                <a:cs typeface="Avenir"/>
                <a:sym typeface="Avenir"/>
              </a:rPr>
              <a:t>Chemical treatments for Tree of Heaven</a:t>
            </a:r>
            <a:endParaRPr sz="3600">
              <a:solidFill>
                <a:schemeClr val="lt1"/>
              </a:solidFill>
              <a:latin typeface="Avenir"/>
              <a:ea typeface="Avenir"/>
              <a:cs typeface="Avenir"/>
              <a:sym typeface="Aveni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g34cf38c4945_0_113"/>
          <p:cNvSpPr/>
          <p:nvPr/>
        </p:nvSpPr>
        <p:spPr>
          <a:xfrm>
            <a:off x="499388" y="141825"/>
            <a:ext cx="3479400" cy="921600"/>
          </a:xfrm>
          <a:prstGeom prst="roundRect">
            <a:avLst>
              <a:gd fmla="val 16667" name="adj"/>
            </a:avLst>
          </a:prstGeom>
          <a:solidFill>
            <a:srgbClr val="1A668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292" name="Google Shape;292;g34cf38c4945_0_113"/>
          <p:cNvPicPr preferRelativeResize="0"/>
          <p:nvPr/>
        </p:nvPicPr>
        <p:blipFill rotWithShape="1">
          <a:blip r:embed="rId3">
            <a:alphaModFix/>
          </a:blip>
          <a:srcRect b="0" l="32821" r="25638" t="8875"/>
          <a:stretch/>
        </p:blipFill>
        <p:spPr>
          <a:xfrm>
            <a:off x="515784" y="1187491"/>
            <a:ext cx="3446616" cy="5670510"/>
          </a:xfrm>
          <a:prstGeom prst="rect">
            <a:avLst/>
          </a:prstGeom>
          <a:noFill/>
          <a:ln>
            <a:noFill/>
          </a:ln>
        </p:spPr>
      </p:pic>
      <p:sp>
        <p:nvSpPr>
          <p:cNvPr id="293" name="Google Shape;293;g34cf38c4945_0_113"/>
          <p:cNvSpPr txBox="1"/>
          <p:nvPr>
            <p:ph type="title"/>
          </p:nvPr>
        </p:nvSpPr>
        <p:spPr>
          <a:xfrm>
            <a:off x="775700" y="241425"/>
            <a:ext cx="3355500" cy="72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solidFill>
                  <a:schemeClr val="lt1"/>
                </a:solidFill>
                <a:latin typeface="Avenir"/>
                <a:ea typeface="Avenir"/>
                <a:cs typeface="Avenir"/>
                <a:sym typeface="Avenir"/>
              </a:rPr>
              <a:t>Cut Stump</a:t>
            </a:r>
            <a:endParaRPr>
              <a:solidFill>
                <a:schemeClr val="lt1"/>
              </a:solidFill>
              <a:latin typeface="Avenir"/>
              <a:ea typeface="Avenir"/>
              <a:cs typeface="Avenir"/>
              <a:sym typeface="Avenir"/>
            </a:endParaRPr>
          </a:p>
        </p:txBody>
      </p:sp>
      <p:pic>
        <p:nvPicPr>
          <p:cNvPr id="294" name="Google Shape;294;g34cf38c4945_0_113"/>
          <p:cNvPicPr preferRelativeResize="0"/>
          <p:nvPr/>
        </p:nvPicPr>
        <p:blipFill rotWithShape="1">
          <a:blip r:embed="rId4">
            <a:alphaModFix/>
          </a:blip>
          <a:srcRect b="0" l="34700" r="19278" t="0"/>
          <a:stretch/>
        </p:blipFill>
        <p:spPr>
          <a:xfrm>
            <a:off x="4651513" y="1187491"/>
            <a:ext cx="3479524" cy="5670508"/>
          </a:xfrm>
          <a:prstGeom prst="rect">
            <a:avLst/>
          </a:prstGeom>
          <a:noFill/>
          <a:ln>
            <a:noFill/>
          </a:ln>
        </p:spPr>
      </p:pic>
      <p:sp>
        <p:nvSpPr>
          <p:cNvPr id="295" name="Google Shape;295;g34cf38c4945_0_113"/>
          <p:cNvSpPr txBox="1"/>
          <p:nvPr/>
        </p:nvSpPr>
        <p:spPr>
          <a:xfrm>
            <a:off x="7103604" y="6552379"/>
            <a:ext cx="1572000" cy="230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00">
                <a:solidFill>
                  <a:schemeClr val="lt1"/>
                </a:solidFill>
                <a:latin typeface="Calibri"/>
                <a:ea typeface="Calibri"/>
                <a:cs typeface="Calibri"/>
                <a:sym typeface="Calibri"/>
              </a:rPr>
              <a:t>TreesAtlanta</a:t>
            </a:r>
            <a:r>
              <a:rPr lang="en-US" sz="900">
                <a:solidFill>
                  <a:schemeClr val="dk1"/>
                </a:solidFill>
                <a:latin typeface="Calibri"/>
                <a:ea typeface="Calibri"/>
                <a:cs typeface="Calibri"/>
                <a:sym typeface="Calibri"/>
              </a:rPr>
              <a:t>.org</a:t>
            </a:r>
            <a:endParaRPr/>
          </a:p>
        </p:txBody>
      </p:sp>
      <p:sp>
        <p:nvSpPr>
          <p:cNvPr id="296" name="Google Shape;296;g34cf38c4945_0_113"/>
          <p:cNvSpPr txBox="1"/>
          <p:nvPr/>
        </p:nvSpPr>
        <p:spPr>
          <a:xfrm>
            <a:off x="2862622" y="6552375"/>
            <a:ext cx="1008600" cy="230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00">
                <a:solidFill>
                  <a:schemeClr val="lt1"/>
                </a:solidFill>
                <a:latin typeface="Calibri"/>
                <a:ea typeface="Calibri"/>
                <a:cs typeface="Calibri"/>
                <a:sym typeface="Calibri"/>
              </a:rPr>
              <a:t>TreesAtlanta.org</a:t>
            </a:r>
            <a:endParaRPr>
              <a:solidFill>
                <a:schemeClr val="lt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g34cf38c4945_0_196"/>
          <p:cNvSpPr/>
          <p:nvPr/>
        </p:nvSpPr>
        <p:spPr>
          <a:xfrm>
            <a:off x="5349000" y="625025"/>
            <a:ext cx="3610200" cy="1200600"/>
          </a:xfrm>
          <a:prstGeom prst="roundRect">
            <a:avLst>
              <a:gd fmla="val 16667" name="adj"/>
            </a:avLst>
          </a:prstGeom>
          <a:solidFill>
            <a:srgbClr val="1A668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02" name="Google Shape;302;g34cf38c4945_0_196"/>
          <p:cNvSpPr txBox="1"/>
          <p:nvPr>
            <p:ph type="title"/>
          </p:nvPr>
        </p:nvSpPr>
        <p:spPr>
          <a:xfrm>
            <a:off x="5425206" y="746832"/>
            <a:ext cx="3795000" cy="957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solidFill>
                  <a:schemeClr val="lt1"/>
                </a:solidFill>
                <a:latin typeface="Avenir"/>
                <a:ea typeface="Avenir"/>
                <a:cs typeface="Avenir"/>
                <a:sym typeface="Avenir"/>
              </a:rPr>
              <a:t>Hack and Squirt</a:t>
            </a:r>
            <a:endParaRPr sz="3600">
              <a:solidFill>
                <a:schemeClr val="lt1"/>
              </a:solidFill>
              <a:latin typeface="Avenir"/>
              <a:ea typeface="Avenir"/>
              <a:cs typeface="Avenir"/>
              <a:sym typeface="Avenir"/>
            </a:endParaRPr>
          </a:p>
        </p:txBody>
      </p:sp>
      <p:sp>
        <p:nvSpPr>
          <p:cNvPr id="303" name="Google Shape;303;g34cf38c4945_0_196"/>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p>
            <a:pPr indent="-114300" lvl="0" marL="228600" rtl="0" algn="l">
              <a:lnSpc>
                <a:spcPct val="90000"/>
              </a:lnSpc>
              <a:spcBef>
                <a:spcPts val="0"/>
              </a:spcBef>
              <a:spcAft>
                <a:spcPts val="0"/>
              </a:spcAft>
              <a:buClr>
                <a:schemeClr val="dk1"/>
              </a:buClr>
              <a:buSzPts val="1800"/>
              <a:buNone/>
            </a:pPr>
            <a:r>
              <a:t/>
            </a:r>
            <a:endParaRPr b="0" i="0" sz="1800" u="none" strike="noStrike">
              <a:latin typeface="Times New Roman"/>
              <a:ea typeface="Times New Roman"/>
              <a:cs typeface="Times New Roman"/>
              <a:sym typeface="Times New Roman"/>
            </a:endParaRPr>
          </a:p>
          <a:p>
            <a:pPr indent="-50800" lvl="0" marL="228600" rtl="0" algn="l">
              <a:lnSpc>
                <a:spcPct val="90000"/>
              </a:lnSpc>
              <a:spcBef>
                <a:spcPts val="1000"/>
              </a:spcBef>
              <a:spcAft>
                <a:spcPts val="0"/>
              </a:spcAft>
              <a:buClr>
                <a:schemeClr val="dk1"/>
              </a:buClr>
              <a:buSzPts val="2800"/>
              <a:buNone/>
            </a:pPr>
            <a:r>
              <a:t/>
            </a:r>
            <a:endParaRPr/>
          </a:p>
        </p:txBody>
      </p:sp>
      <p:pic>
        <p:nvPicPr>
          <p:cNvPr id="304" name="Google Shape;304;g34cf38c4945_0_196"/>
          <p:cNvPicPr preferRelativeResize="0"/>
          <p:nvPr/>
        </p:nvPicPr>
        <p:blipFill rotWithShape="1">
          <a:blip r:embed="rId3">
            <a:alphaModFix/>
          </a:blip>
          <a:srcRect b="0" l="0" r="0" t="0"/>
          <a:stretch/>
        </p:blipFill>
        <p:spPr>
          <a:xfrm>
            <a:off x="230026" y="141799"/>
            <a:ext cx="4882726" cy="3257676"/>
          </a:xfrm>
          <a:prstGeom prst="rect">
            <a:avLst/>
          </a:prstGeom>
          <a:noFill/>
          <a:ln>
            <a:noFill/>
          </a:ln>
        </p:spPr>
      </p:pic>
      <p:pic>
        <p:nvPicPr>
          <p:cNvPr id="305" name="Google Shape;305;g34cf38c4945_0_196"/>
          <p:cNvPicPr preferRelativeResize="0"/>
          <p:nvPr/>
        </p:nvPicPr>
        <p:blipFill rotWithShape="1">
          <a:blip r:embed="rId4">
            <a:alphaModFix/>
          </a:blip>
          <a:srcRect b="0" l="0" r="0" t="0"/>
          <a:stretch/>
        </p:blipFill>
        <p:spPr>
          <a:xfrm>
            <a:off x="3279671" y="2490217"/>
            <a:ext cx="5512904" cy="4134678"/>
          </a:xfrm>
          <a:prstGeom prst="rect">
            <a:avLst/>
          </a:prstGeom>
          <a:noFill/>
          <a:ln>
            <a:noFill/>
          </a:ln>
        </p:spPr>
      </p:pic>
      <p:sp>
        <p:nvSpPr>
          <p:cNvPr id="306" name="Google Shape;306;g34cf38c4945_0_196"/>
          <p:cNvSpPr txBox="1"/>
          <p:nvPr/>
        </p:nvSpPr>
        <p:spPr>
          <a:xfrm>
            <a:off x="7680000" y="6268450"/>
            <a:ext cx="1025400" cy="230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900" u="none" cap="none" strike="noStrike">
                <a:solidFill>
                  <a:schemeClr val="lt1"/>
                </a:solidFill>
                <a:latin typeface="Calibri"/>
                <a:ea typeface="Calibri"/>
                <a:cs typeface="Calibri"/>
                <a:sym typeface="Calibri"/>
              </a:rPr>
              <a:t>Purdue University</a:t>
            </a:r>
            <a:endParaRPr>
              <a:solidFill>
                <a:schemeClr val="lt1"/>
              </a:solidFill>
            </a:endParaRPr>
          </a:p>
        </p:txBody>
      </p:sp>
      <p:sp>
        <p:nvSpPr>
          <p:cNvPr id="307" name="Google Shape;307;g34cf38c4945_0_196"/>
          <p:cNvSpPr txBox="1"/>
          <p:nvPr/>
        </p:nvSpPr>
        <p:spPr>
          <a:xfrm>
            <a:off x="307125" y="3168775"/>
            <a:ext cx="1443000" cy="230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900">
                <a:solidFill>
                  <a:schemeClr val="lt1"/>
                </a:solidFill>
                <a:latin typeface="Nunito Sans"/>
                <a:ea typeface="Nunito Sans"/>
                <a:cs typeface="Nunito Sans"/>
                <a:sym typeface="Nunito Sans"/>
              </a:rPr>
              <a:t>Photo: Vincent Cotrone</a:t>
            </a:r>
            <a:endParaRPr sz="900">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g34cf38c4945_0_280"/>
          <p:cNvSpPr/>
          <p:nvPr/>
        </p:nvSpPr>
        <p:spPr>
          <a:xfrm>
            <a:off x="199400" y="84375"/>
            <a:ext cx="3531900" cy="960300"/>
          </a:xfrm>
          <a:prstGeom prst="roundRect">
            <a:avLst>
              <a:gd fmla="val 16667" name="adj"/>
            </a:avLst>
          </a:prstGeom>
          <a:solidFill>
            <a:srgbClr val="1A668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13" name="Google Shape;313;g34cf38c4945_0_280"/>
          <p:cNvSpPr txBox="1"/>
          <p:nvPr>
            <p:ph type="title"/>
          </p:nvPr>
        </p:nvSpPr>
        <p:spPr>
          <a:xfrm flipH="1">
            <a:off x="6440477" y="6389672"/>
            <a:ext cx="2571000" cy="390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22222"/>
              </a:buClr>
              <a:buSzPts val="800"/>
              <a:buFont typeface="Helvetica Neue"/>
              <a:buNone/>
            </a:pPr>
            <a:r>
              <a:rPr b="0" i="0" lang="en-US" sz="800">
                <a:solidFill>
                  <a:srgbClr val="222222"/>
                </a:solidFill>
                <a:latin typeface="Helvetica Neue"/>
                <a:ea typeface="Helvetica Neue"/>
                <a:cs typeface="Helvetica Neue"/>
                <a:sym typeface="Helvetica Neue"/>
              </a:rPr>
              <a:t>(Photo Credit: Steven K. Rettke, Rutgers Coop. Ext.)</a:t>
            </a:r>
            <a:endParaRPr sz="800"/>
          </a:p>
        </p:txBody>
      </p:sp>
      <p:pic>
        <p:nvPicPr>
          <p:cNvPr id="314" name="Google Shape;314;g34cf38c4945_0_280"/>
          <p:cNvPicPr preferRelativeResize="0"/>
          <p:nvPr>
            <p:ph idx="1" type="body"/>
          </p:nvPr>
        </p:nvPicPr>
        <p:blipFill rotWithShape="1">
          <a:blip r:embed="rId3">
            <a:alphaModFix/>
          </a:blip>
          <a:srcRect b="0" l="0" r="0" t="0"/>
          <a:stretch/>
        </p:blipFill>
        <p:spPr>
          <a:xfrm>
            <a:off x="249053" y="1127970"/>
            <a:ext cx="3432600" cy="5651700"/>
          </a:xfrm>
          <a:prstGeom prst="rect">
            <a:avLst/>
          </a:prstGeom>
          <a:noFill/>
          <a:ln>
            <a:noFill/>
          </a:ln>
        </p:spPr>
      </p:pic>
      <p:pic>
        <p:nvPicPr>
          <p:cNvPr id="315" name="Google Shape;315;g34cf38c4945_0_280"/>
          <p:cNvPicPr preferRelativeResize="0"/>
          <p:nvPr/>
        </p:nvPicPr>
        <p:blipFill rotWithShape="1">
          <a:blip r:embed="rId4">
            <a:alphaModFix/>
          </a:blip>
          <a:srcRect b="0" l="0" r="0" t="0"/>
          <a:stretch/>
        </p:blipFill>
        <p:spPr>
          <a:xfrm>
            <a:off x="4809295" y="3205292"/>
            <a:ext cx="4202183" cy="3210782"/>
          </a:xfrm>
          <a:prstGeom prst="rect">
            <a:avLst/>
          </a:prstGeom>
          <a:noFill/>
          <a:ln>
            <a:noFill/>
          </a:ln>
        </p:spPr>
      </p:pic>
      <p:pic>
        <p:nvPicPr>
          <p:cNvPr id="316" name="Google Shape;316;g34cf38c4945_0_280"/>
          <p:cNvPicPr preferRelativeResize="0"/>
          <p:nvPr/>
        </p:nvPicPr>
        <p:blipFill rotWithShape="1">
          <a:blip r:embed="rId5">
            <a:alphaModFix/>
          </a:blip>
          <a:srcRect b="6362" l="5490" r="1451" t="1961"/>
          <a:stretch/>
        </p:blipFill>
        <p:spPr>
          <a:xfrm>
            <a:off x="4783088" y="221775"/>
            <a:ext cx="4254602" cy="3143524"/>
          </a:xfrm>
          <a:prstGeom prst="rect">
            <a:avLst/>
          </a:prstGeom>
          <a:noFill/>
          <a:ln>
            <a:noFill/>
          </a:ln>
        </p:spPr>
      </p:pic>
      <p:sp>
        <p:nvSpPr>
          <p:cNvPr id="317" name="Google Shape;317;g34cf38c4945_0_280"/>
          <p:cNvSpPr txBox="1"/>
          <p:nvPr/>
        </p:nvSpPr>
        <p:spPr>
          <a:xfrm>
            <a:off x="1464791" y="6548980"/>
            <a:ext cx="2026800" cy="230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00">
                <a:solidFill>
                  <a:schemeClr val="lt1"/>
                </a:solidFill>
                <a:latin typeface="Calibri"/>
                <a:ea typeface="Calibri"/>
                <a:cs typeface="Calibri"/>
                <a:sym typeface="Calibri"/>
              </a:rPr>
              <a:t>Maryland Invasive Species Council</a:t>
            </a:r>
            <a:endParaRPr>
              <a:solidFill>
                <a:schemeClr val="lt1"/>
              </a:solidFill>
            </a:endParaRPr>
          </a:p>
        </p:txBody>
      </p:sp>
      <p:sp>
        <p:nvSpPr>
          <p:cNvPr id="318" name="Google Shape;318;g34cf38c4945_0_280"/>
          <p:cNvSpPr txBox="1"/>
          <p:nvPr/>
        </p:nvSpPr>
        <p:spPr>
          <a:xfrm>
            <a:off x="626977" y="241286"/>
            <a:ext cx="2940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Avenir"/>
                <a:ea typeface="Avenir"/>
                <a:cs typeface="Avenir"/>
                <a:sym typeface="Avenir"/>
              </a:rPr>
              <a:t>Basal Spray</a:t>
            </a:r>
            <a:endParaRPr sz="3600">
              <a:solidFill>
                <a:schemeClr val="lt1"/>
              </a:solidFill>
              <a:latin typeface="Avenir"/>
              <a:ea typeface="Avenir"/>
              <a:cs typeface="Avenir"/>
              <a:sym typeface="Aveni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g34cf38c4945_0_364"/>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325" name="Google Shape;325;g34cf38c4945_0_364"/>
          <p:cNvPicPr preferRelativeResize="0"/>
          <p:nvPr/>
        </p:nvPicPr>
        <p:blipFill rotWithShape="1">
          <a:blip r:embed="rId3">
            <a:alphaModFix/>
          </a:blip>
          <a:srcRect b="3564" l="11641" r="12318" t="7324"/>
          <a:stretch/>
        </p:blipFill>
        <p:spPr>
          <a:xfrm>
            <a:off x="375910" y="346074"/>
            <a:ext cx="8392181" cy="61467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descr="A picture containing outdoor, ground, tree, grass&#10;&#10;Description automatically generated" id="331" name="Google Shape;331;g34cf38c4945_0_445"/>
          <p:cNvPicPr preferRelativeResize="0"/>
          <p:nvPr>
            <p:ph idx="1" type="body"/>
          </p:nvPr>
        </p:nvPicPr>
        <p:blipFill rotWithShape="1">
          <a:blip r:embed="rId3">
            <a:alphaModFix/>
          </a:blip>
          <a:srcRect b="0" l="0" r="0" t="0"/>
          <a:stretch/>
        </p:blipFill>
        <p:spPr>
          <a:xfrm>
            <a:off x="742203" y="1011846"/>
            <a:ext cx="7659600" cy="5744700"/>
          </a:xfrm>
          <a:prstGeom prst="rect">
            <a:avLst/>
          </a:prstGeom>
          <a:noFill/>
          <a:ln>
            <a:noFill/>
          </a:ln>
        </p:spPr>
      </p:pic>
      <p:sp>
        <p:nvSpPr>
          <p:cNvPr id="332" name="Google Shape;332;g34cf38c4945_0_445"/>
          <p:cNvSpPr/>
          <p:nvPr/>
        </p:nvSpPr>
        <p:spPr>
          <a:xfrm>
            <a:off x="315775" y="121475"/>
            <a:ext cx="8497200" cy="830100"/>
          </a:xfrm>
          <a:prstGeom prst="roundRect">
            <a:avLst>
              <a:gd fmla="val 16667" name="adj"/>
            </a:avLst>
          </a:prstGeom>
          <a:solidFill>
            <a:srgbClr val="1A668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33" name="Google Shape;333;g34cf38c4945_0_445"/>
          <p:cNvSpPr txBox="1"/>
          <p:nvPr/>
        </p:nvSpPr>
        <p:spPr>
          <a:xfrm>
            <a:off x="385950" y="193800"/>
            <a:ext cx="8372100" cy="51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600">
                <a:solidFill>
                  <a:schemeClr val="lt1"/>
                </a:solidFill>
                <a:latin typeface="Avenir"/>
                <a:ea typeface="Avenir"/>
                <a:cs typeface="Avenir"/>
                <a:sym typeface="Avenir"/>
              </a:rPr>
              <a:t>EZ-Ject lance injecting shells into bark.</a:t>
            </a:r>
            <a:endParaRPr sz="3600">
              <a:solidFill>
                <a:schemeClr val="lt1"/>
              </a:solidFill>
              <a:latin typeface="Avenir"/>
              <a:ea typeface="Avenir"/>
              <a:cs typeface="Avenir"/>
              <a:sym typeface="Aveni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descr="A close-up of some trees&#10;&#10;Description automatically generated with medium confidence" id="339" name="Google Shape;339;g34cf38c4945_0_526"/>
          <p:cNvPicPr preferRelativeResize="0"/>
          <p:nvPr>
            <p:ph idx="1" type="body"/>
          </p:nvPr>
        </p:nvPicPr>
        <p:blipFill rotWithShape="1">
          <a:blip r:embed="rId3">
            <a:alphaModFix/>
          </a:blip>
          <a:srcRect b="0" l="0" r="0" t="0"/>
          <a:stretch/>
        </p:blipFill>
        <p:spPr>
          <a:xfrm>
            <a:off x="490250" y="868999"/>
            <a:ext cx="7886700" cy="5915100"/>
          </a:xfrm>
          <a:prstGeom prst="rect">
            <a:avLst/>
          </a:prstGeom>
          <a:noFill/>
          <a:ln>
            <a:noFill/>
          </a:ln>
        </p:spPr>
      </p:pic>
      <p:sp>
        <p:nvSpPr>
          <p:cNvPr id="340" name="Google Shape;340;g34cf38c4945_0_526"/>
          <p:cNvSpPr/>
          <p:nvPr/>
        </p:nvSpPr>
        <p:spPr>
          <a:xfrm>
            <a:off x="2295236" y="3096491"/>
            <a:ext cx="582000" cy="60960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1" name="Google Shape;341;g34cf38c4945_0_526"/>
          <p:cNvSpPr/>
          <p:nvPr/>
        </p:nvSpPr>
        <p:spPr>
          <a:xfrm>
            <a:off x="4184071" y="4029437"/>
            <a:ext cx="582000" cy="60960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2" name="Google Shape;342;g34cf38c4945_0_526"/>
          <p:cNvSpPr/>
          <p:nvPr/>
        </p:nvSpPr>
        <p:spPr>
          <a:xfrm>
            <a:off x="3459018" y="3248891"/>
            <a:ext cx="582000" cy="60960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3" name="Google Shape;343;g34cf38c4945_0_526"/>
          <p:cNvSpPr/>
          <p:nvPr/>
        </p:nvSpPr>
        <p:spPr>
          <a:xfrm>
            <a:off x="5043054" y="4361874"/>
            <a:ext cx="582000" cy="60960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4" name="Google Shape;344;g34cf38c4945_0_526"/>
          <p:cNvSpPr/>
          <p:nvPr/>
        </p:nvSpPr>
        <p:spPr>
          <a:xfrm>
            <a:off x="6192982" y="4969163"/>
            <a:ext cx="582000" cy="60960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5" name="Google Shape;345;g34cf38c4945_0_526"/>
          <p:cNvSpPr/>
          <p:nvPr/>
        </p:nvSpPr>
        <p:spPr>
          <a:xfrm>
            <a:off x="351950" y="98675"/>
            <a:ext cx="8163300" cy="689700"/>
          </a:xfrm>
          <a:prstGeom prst="roundRect">
            <a:avLst>
              <a:gd fmla="val 16667" name="adj"/>
            </a:avLst>
          </a:prstGeom>
          <a:solidFill>
            <a:srgbClr val="1A668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46" name="Google Shape;346;g34cf38c4945_0_526"/>
          <p:cNvSpPr txBox="1"/>
          <p:nvPr/>
        </p:nvSpPr>
        <p:spPr>
          <a:xfrm>
            <a:off x="381650" y="98675"/>
            <a:ext cx="8103900" cy="60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chemeClr val="lt1"/>
                </a:solidFill>
                <a:latin typeface="Avenir"/>
                <a:ea typeface="Avenir"/>
                <a:cs typeface="Avenir"/>
                <a:sym typeface="Avenir"/>
              </a:rPr>
              <a:t>Herbicide shells in Tree of Heaven</a:t>
            </a:r>
            <a:endParaRPr sz="3600">
              <a:solidFill>
                <a:schemeClr val="lt1"/>
              </a:solidFill>
              <a:latin typeface="Avenir"/>
              <a:ea typeface="Avenir"/>
              <a:cs typeface="Avenir"/>
              <a:sym typeface="Aveni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g34cf38c4945_1_27"/>
          <p:cNvSpPr/>
          <p:nvPr/>
        </p:nvSpPr>
        <p:spPr>
          <a:xfrm>
            <a:off x="490350" y="108925"/>
            <a:ext cx="8163300" cy="689700"/>
          </a:xfrm>
          <a:prstGeom prst="roundRect">
            <a:avLst>
              <a:gd fmla="val 16667" name="adj"/>
            </a:avLst>
          </a:prstGeom>
          <a:solidFill>
            <a:srgbClr val="1A668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53" name="Google Shape;353;g34cf38c4945_1_27"/>
          <p:cNvSpPr txBox="1"/>
          <p:nvPr/>
        </p:nvSpPr>
        <p:spPr>
          <a:xfrm>
            <a:off x="606325" y="87250"/>
            <a:ext cx="7917000" cy="64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600">
                <a:solidFill>
                  <a:schemeClr val="lt1"/>
                </a:solidFill>
                <a:latin typeface="Avenir"/>
                <a:ea typeface="Avenir"/>
                <a:cs typeface="Avenir"/>
                <a:sym typeface="Avenir"/>
              </a:rPr>
              <a:t>Thank You</a:t>
            </a:r>
            <a:endParaRPr b="1" sz="3600">
              <a:solidFill>
                <a:schemeClr val="lt1"/>
              </a:solidFill>
              <a:latin typeface="Avenir"/>
              <a:ea typeface="Avenir"/>
              <a:cs typeface="Avenir"/>
              <a:sym typeface="Avenir"/>
            </a:endParaRPr>
          </a:p>
        </p:txBody>
      </p:sp>
      <p:sp>
        <p:nvSpPr>
          <p:cNvPr id="354" name="Google Shape;354;g34cf38c4945_1_27"/>
          <p:cNvSpPr txBox="1"/>
          <p:nvPr/>
        </p:nvSpPr>
        <p:spPr>
          <a:xfrm>
            <a:off x="1489200" y="1540400"/>
            <a:ext cx="6165600" cy="362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800">
                <a:solidFill>
                  <a:schemeClr val="dk1"/>
                </a:solidFill>
                <a:latin typeface="Avenir"/>
                <a:ea typeface="Avenir"/>
                <a:cs typeface="Avenir"/>
                <a:sym typeface="Avenir"/>
              </a:rPr>
              <a:t>Chip Bouril</a:t>
            </a:r>
            <a:endParaRPr sz="2800">
              <a:solidFill>
                <a:schemeClr val="dk1"/>
              </a:solidFill>
              <a:latin typeface="Avenir"/>
              <a:ea typeface="Avenir"/>
              <a:cs typeface="Avenir"/>
              <a:sym typeface="Avenir"/>
            </a:endParaRPr>
          </a:p>
          <a:p>
            <a:pPr indent="0" lvl="0" marL="0" rtl="0" algn="ctr">
              <a:spcBef>
                <a:spcPts val="0"/>
              </a:spcBef>
              <a:spcAft>
                <a:spcPts val="0"/>
              </a:spcAft>
              <a:buNone/>
            </a:pPr>
            <a:r>
              <a:rPr lang="en-US" sz="2800" u="sng">
                <a:solidFill>
                  <a:schemeClr val="hlink"/>
                </a:solidFill>
                <a:latin typeface="Avenir"/>
                <a:ea typeface="Avenir"/>
                <a:cs typeface="Avenir"/>
                <a:sym typeface="Avenir"/>
                <a:hlinkClick r:id="rId3"/>
              </a:rPr>
              <a:t>Chip.Bouril@USDA.gov</a:t>
            </a:r>
            <a:endParaRPr sz="2800">
              <a:solidFill>
                <a:schemeClr val="dk1"/>
              </a:solidFill>
              <a:latin typeface="Avenir"/>
              <a:ea typeface="Avenir"/>
              <a:cs typeface="Avenir"/>
              <a:sym typeface="Avenir"/>
            </a:endParaRPr>
          </a:p>
          <a:p>
            <a:pPr indent="0" lvl="0" marL="0" rtl="0" algn="ctr">
              <a:spcBef>
                <a:spcPts val="0"/>
              </a:spcBef>
              <a:spcAft>
                <a:spcPts val="0"/>
              </a:spcAft>
              <a:buNone/>
            </a:pPr>
            <a:r>
              <a:t/>
            </a:r>
            <a:endParaRPr sz="2800">
              <a:solidFill>
                <a:schemeClr val="dk1"/>
              </a:solidFill>
              <a:latin typeface="Avenir"/>
              <a:ea typeface="Avenir"/>
              <a:cs typeface="Avenir"/>
              <a:sym typeface="Avenir"/>
            </a:endParaRPr>
          </a:p>
          <a:p>
            <a:pPr indent="0" lvl="0" marL="0" rtl="0" algn="ctr">
              <a:spcBef>
                <a:spcPts val="0"/>
              </a:spcBef>
              <a:spcAft>
                <a:spcPts val="0"/>
              </a:spcAft>
              <a:buNone/>
            </a:pPr>
            <a:r>
              <a:rPr lang="en-US" sz="2800">
                <a:solidFill>
                  <a:schemeClr val="dk1"/>
                </a:solidFill>
                <a:latin typeface="Avenir"/>
                <a:ea typeface="Avenir"/>
                <a:cs typeface="Avenir"/>
                <a:sym typeface="Avenir"/>
              </a:rPr>
              <a:t>Leif Bryant</a:t>
            </a:r>
            <a:endParaRPr sz="2800">
              <a:solidFill>
                <a:schemeClr val="dk1"/>
              </a:solidFill>
              <a:latin typeface="Avenir"/>
              <a:ea typeface="Avenir"/>
              <a:cs typeface="Avenir"/>
              <a:sym typeface="Avenir"/>
            </a:endParaRPr>
          </a:p>
          <a:p>
            <a:pPr indent="0" lvl="0" marL="0" rtl="0" algn="ctr">
              <a:spcBef>
                <a:spcPts val="0"/>
              </a:spcBef>
              <a:spcAft>
                <a:spcPts val="0"/>
              </a:spcAft>
              <a:buNone/>
            </a:pPr>
            <a:r>
              <a:rPr lang="en-US" sz="2800" u="sng">
                <a:solidFill>
                  <a:schemeClr val="hlink"/>
                </a:solidFill>
                <a:latin typeface="Avenir"/>
                <a:ea typeface="Avenir"/>
                <a:cs typeface="Avenir"/>
                <a:sym typeface="Avenir"/>
                <a:hlinkClick r:id="rId4"/>
              </a:rPr>
              <a:t>Leif.Bryant@CountyofNapa.org</a:t>
            </a:r>
            <a:endParaRPr sz="2800">
              <a:solidFill>
                <a:schemeClr val="dk1"/>
              </a:solidFill>
              <a:latin typeface="Avenir"/>
              <a:ea typeface="Avenir"/>
              <a:cs typeface="Avenir"/>
              <a:sym typeface="Avenir"/>
            </a:endParaRPr>
          </a:p>
          <a:p>
            <a:pPr indent="0" lvl="0" marL="0" rtl="0" algn="ctr">
              <a:spcBef>
                <a:spcPts val="0"/>
              </a:spcBef>
              <a:spcAft>
                <a:spcPts val="0"/>
              </a:spcAft>
              <a:buNone/>
            </a:pPr>
            <a:r>
              <a:t/>
            </a:r>
            <a:endParaRPr sz="2800">
              <a:solidFill>
                <a:schemeClr val="dk1"/>
              </a:solidFill>
              <a:latin typeface="Avenir"/>
              <a:ea typeface="Avenir"/>
              <a:cs typeface="Avenir"/>
              <a:sym typeface="Avenir"/>
            </a:endParaRPr>
          </a:p>
          <a:p>
            <a:pPr indent="0" lvl="0" marL="0" rtl="0" algn="ctr">
              <a:spcBef>
                <a:spcPts val="0"/>
              </a:spcBef>
              <a:spcAft>
                <a:spcPts val="0"/>
              </a:spcAft>
              <a:buNone/>
            </a:pPr>
            <a:r>
              <a:rPr lang="en-US" sz="2800">
                <a:solidFill>
                  <a:schemeClr val="dk1"/>
                </a:solidFill>
                <a:latin typeface="Avenir"/>
                <a:ea typeface="Avenir"/>
                <a:cs typeface="Avenir"/>
                <a:sym typeface="Avenir"/>
              </a:rPr>
              <a:t>Danielle Ashton</a:t>
            </a:r>
            <a:endParaRPr sz="2800">
              <a:solidFill>
                <a:schemeClr val="dk1"/>
              </a:solidFill>
              <a:latin typeface="Avenir"/>
              <a:ea typeface="Avenir"/>
              <a:cs typeface="Avenir"/>
              <a:sym typeface="Avenir"/>
            </a:endParaRPr>
          </a:p>
          <a:p>
            <a:pPr indent="0" lvl="0" marL="0" rtl="0" algn="ctr">
              <a:spcBef>
                <a:spcPts val="0"/>
              </a:spcBef>
              <a:spcAft>
                <a:spcPts val="0"/>
              </a:spcAft>
              <a:buNone/>
            </a:pPr>
            <a:r>
              <a:rPr lang="en-US" sz="2800">
                <a:solidFill>
                  <a:schemeClr val="dk1"/>
                </a:solidFill>
                <a:latin typeface="Avenir"/>
                <a:ea typeface="Avenir"/>
                <a:cs typeface="Avenir"/>
                <a:sym typeface="Avenir"/>
              </a:rPr>
              <a:t>Danielle@NapaRCD.org</a:t>
            </a:r>
            <a:endParaRPr sz="2800">
              <a:solidFill>
                <a:schemeClr val="dk1"/>
              </a:solidFill>
              <a:latin typeface="Avenir"/>
              <a:ea typeface="Avenir"/>
              <a:cs typeface="Avenir"/>
              <a:sym typeface="Aveni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pic>
        <p:nvPicPr>
          <p:cNvPr id="108" name="Google Shape;108;g34d40e64696_1_0"/>
          <p:cNvPicPr preferRelativeResize="0"/>
          <p:nvPr/>
        </p:nvPicPr>
        <p:blipFill rotWithShape="1">
          <a:blip r:embed="rId3">
            <a:alphaModFix/>
          </a:blip>
          <a:srcRect b="1003" l="0" r="0" t="4299"/>
          <a:stretch/>
        </p:blipFill>
        <p:spPr>
          <a:xfrm>
            <a:off x="39875" y="1265937"/>
            <a:ext cx="9143999" cy="4326125"/>
          </a:xfrm>
          <a:prstGeom prst="rect">
            <a:avLst/>
          </a:prstGeom>
          <a:noFill/>
          <a:ln>
            <a:noFill/>
          </a:ln>
        </p:spPr>
      </p:pic>
      <p:sp>
        <p:nvSpPr>
          <p:cNvPr id="109" name="Google Shape;109;g34d40e64696_1_0"/>
          <p:cNvSpPr/>
          <p:nvPr/>
        </p:nvSpPr>
        <p:spPr>
          <a:xfrm>
            <a:off x="3612125" y="5166025"/>
            <a:ext cx="530400" cy="502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descr="A picture containing tree, outdoor, plant, leaf&#10;&#10;Description automatically generated" id="115" name="Google Shape;115;p1"/>
          <p:cNvPicPr preferRelativeResize="0"/>
          <p:nvPr>
            <p:ph idx="1" type="body"/>
          </p:nvPr>
        </p:nvPicPr>
        <p:blipFill rotWithShape="1">
          <a:blip r:embed="rId3">
            <a:alphaModFix/>
          </a:blip>
          <a:srcRect b="0" l="0" r="0" t="0"/>
          <a:stretch/>
        </p:blipFill>
        <p:spPr>
          <a:xfrm>
            <a:off x="295624" y="1073502"/>
            <a:ext cx="8552700" cy="5701800"/>
          </a:xfrm>
          <a:prstGeom prst="rect">
            <a:avLst/>
          </a:prstGeom>
          <a:noFill/>
          <a:ln>
            <a:noFill/>
          </a:ln>
        </p:spPr>
      </p:pic>
      <p:sp>
        <p:nvSpPr>
          <p:cNvPr id="116" name="Google Shape;116;p1"/>
          <p:cNvSpPr/>
          <p:nvPr/>
        </p:nvSpPr>
        <p:spPr>
          <a:xfrm>
            <a:off x="163500" y="31000"/>
            <a:ext cx="8817000" cy="916800"/>
          </a:xfrm>
          <a:prstGeom prst="roundRect">
            <a:avLst>
              <a:gd fmla="val 16667" name="adj"/>
            </a:avLst>
          </a:prstGeom>
          <a:solidFill>
            <a:srgbClr val="1A668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17" name="Google Shape;117;p1"/>
          <p:cNvSpPr txBox="1"/>
          <p:nvPr>
            <p:ph type="title"/>
          </p:nvPr>
        </p:nvSpPr>
        <p:spPr>
          <a:xfrm>
            <a:off x="470825" y="31000"/>
            <a:ext cx="8202300" cy="9168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b="1" lang="en-US">
                <a:solidFill>
                  <a:schemeClr val="lt1"/>
                </a:solidFill>
                <a:latin typeface="Avenir"/>
                <a:ea typeface="Avenir"/>
                <a:cs typeface="Avenir"/>
                <a:sym typeface="Avenir"/>
              </a:rPr>
              <a:t>Tree of Heaven (</a:t>
            </a:r>
            <a:r>
              <a:rPr b="1" i="1" lang="en-US">
                <a:solidFill>
                  <a:schemeClr val="lt1"/>
                </a:solidFill>
                <a:latin typeface="Avenir"/>
                <a:ea typeface="Avenir"/>
                <a:cs typeface="Avenir"/>
                <a:sym typeface="Avenir"/>
              </a:rPr>
              <a:t>Ailanthus altissima</a:t>
            </a:r>
            <a:r>
              <a:rPr b="1" lang="en-US">
                <a:solidFill>
                  <a:schemeClr val="lt1"/>
                </a:solidFill>
                <a:latin typeface="Avenir"/>
                <a:ea typeface="Avenir"/>
                <a:cs typeface="Avenir"/>
                <a:sym typeface="Avenir"/>
              </a:rPr>
              <a:t>)</a:t>
            </a:r>
            <a:endParaRPr b="1">
              <a:solidFill>
                <a:schemeClr val="lt1"/>
              </a:solidFill>
              <a:latin typeface="Avenir"/>
              <a:ea typeface="Avenir"/>
              <a:cs typeface="Avenir"/>
              <a:sym typeface="Aveni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
          <p:cNvSpPr/>
          <p:nvPr/>
        </p:nvSpPr>
        <p:spPr>
          <a:xfrm>
            <a:off x="163500" y="31000"/>
            <a:ext cx="8817000" cy="1016700"/>
          </a:xfrm>
          <a:prstGeom prst="roundRect">
            <a:avLst>
              <a:gd fmla="val 16667" name="adj"/>
            </a:avLst>
          </a:prstGeom>
          <a:solidFill>
            <a:srgbClr val="1A668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24" name="Google Shape;124;p2"/>
          <p:cNvSpPr txBox="1"/>
          <p:nvPr>
            <p:ph type="title"/>
          </p:nvPr>
        </p:nvSpPr>
        <p:spPr>
          <a:xfrm>
            <a:off x="251325" y="101250"/>
            <a:ext cx="8641500" cy="840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sz="4000">
                <a:solidFill>
                  <a:schemeClr val="lt1"/>
                </a:solidFill>
                <a:latin typeface="Avenir"/>
                <a:ea typeface="Avenir"/>
                <a:cs typeface="Avenir"/>
                <a:sym typeface="Avenir"/>
              </a:rPr>
              <a:t>Leaves are similar to black walnut, but larger</a:t>
            </a:r>
            <a:endParaRPr>
              <a:solidFill>
                <a:schemeClr val="lt1"/>
              </a:solidFill>
              <a:latin typeface="Avenir"/>
              <a:ea typeface="Avenir"/>
              <a:cs typeface="Avenir"/>
              <a:sym typeface="Avenir"/>
            </a:endParaRPr>
          </a:p>
        </p:txBody>
      </p:sp>
      <p:pic>
        <p:nvPicPr>
          <p:cNvPr descr="A picture containing plant, leaf, outdoor, fern&#10;&#10;Description automatically generated" id="125" name="Google Shape;125;p2"/>
          <p:cNvPicPr preferRelativeResize="0"/>
          <p:nvPr>
            <p:ph idx="1" type="body"/>
          </p:nvPr>
        </p:nvPicPr>
        <p:blipFill rotWithShape="1">
          <a:blip r:embed="rId3">
            <a:alphaModFix/>
          </a:blip>
          <a:srcRect b="0" l="0" r="0" t="0"/>
          <a:stretch/>
        </p:blipFill>
        <p:spPr>
          <a:xfrm>
            <a:off x="1358128" y="1754102"/>
            <a:ext cx="7534800" cy="5026200"/>
          </a:xfrm>
          <a:prstGeom prst="rect">
            <a:avLst/>
          </a:prstGeom>
          <a:noFill/>
          <a:ln>
            <a:noFill/>
          </a:ln>
        </p:spPr>
      </p:pic>
      <p:pic>
        <p:nvPicPr>
          <p:cNvPr descr="Juglans californica" id="126" name="Google Shape;126;p2"/>
          <p:cNvPicPr preferRelativeResize="0"/>
          <p:nvPr/>
        </p:nvPicPr>
        <p:blipFill rotWithShape="1">
          <a:blip r:embed="rId4">
            <a:alphaModFix/>
          </a:blip>
          <a:srcRect b="16647" l="7966" r="8953" t="19060"/>
          <a:stretch/>
        </p:blipFill>
        <p:spPr>
          <a:xfrm>
            <a:off x="251322" y="1160070"/>
            <a:ext cx="4360887" cy="2487706"/>
          </a:xfrm>
          <a:prstGeom prst="rect">
            <a:avLst/>
          </a:prstGeom>
          <a:noFill/>
          <a:ln cap="flat" cmpd="sng" w="28575">
            <a:solidFill>
              <a:schemeClr val="dk1"/>
            </a:solidFill>
            <a:prstDash val="solid"/>
            <a:round/>
            <a:headEnd len="sm" w="sm" type="none"/>
            <a:tailEnd len="sm" w="sm" type="none"/>
          </a:ln>
        </p:spPr>
      </p:pic>
      <p:sp>
        <p:nvSpPr>
          <p:cNvPr id="127" name="Google Shape;127;p2"/>
          <p:cNvSpPr txBox="1"/>
          <p:nvPr/>
        </p:nvSpPr>
        <p:spPr>
          <a:xfrm>
            <a:off x="157019" y="3059668"/>
            <a:ext cx="140936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Black Walnut</a:t>
            </a:r>
            <a:endParaRPr/>
          </a:p>
        </p:txBody>
      </p:sp>
      <p:sp>
        <p:nvSpPr>
          <p:cNvPr id="128" name="Google Shape;128;p2"/>
          <p:cNvSpPr txBox="1"/>
          <p:nvPr/>
        </p:nvSpPr>
        <p:spPr>
          <a:xfrm>
            <a:off x="5838725" y="6161325"/>
            <a:ext cx="17592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Calibri"/>
                <a:ea typeface="Calibri"/>
                <a:cs typeface="Calibri"/>
                <a:sym typeface="Calibri"/>
              </a:rPr>
              <a:t>Tree of heaven</a:t>
            </a:r>
            <a:endParaRPr/>
          </a:p>
        </p:txBody>
      </p:sp>
      <p:sp>
        <p:nvSpPr>
          <p:cNvPr id="129" name="Google Shape;129;p2"/>
          <p:cNvSpPr txBox="1"/>
          <p:nvPr/>
        </p:nvSpPr>
        <p:spPr>
          <a:xfrm>
            <a:off x="3223902" y="3244334"/>
            <a:ext cx="1493570"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000">
                <a:solidFill>
                  <a:srgbClr val="000000"/>
                </a:solidFill>
                <a:latin typeface="arial"/>
                <a:ea typeface="arial"/>
                <a:cs typeface="arial"/>
                <a:sym typeface="arial"/>
              </a:rPr>
              <a:t>©2016 Zoya Akulova</a:t>
            </a:r>
            <a:endParaRPr sz="1000">
              <a:solidFill>
                <a:schemeClr val="dk1"/>
              </a:solidFill>
              <a:latin typeface="Calibri"/>
              <a:ea typeface="Calibri"/>
              <a:cs typeface="Calibri"/>
              <a:sym typeface="Calibri"/>
            </a:endParaRPr>
          </a:p>
        </p:txBody>
      </p:sp>
      <p:sp>
        <p:nvSpPr>
          <p:cNvPr id="130" name="Google Shape;130;p2"/>
          <p:cNvSpPr txBox="1"/>
          <p:nvPr/>
        </p:nvSpPr>
        <p:spPr>
          <a:xfrm>
            <a:off x="1286540" y="6345991"/>
            <a:ext cx="1479892"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800">
                <a:solidFill>
                  <a:srgbClr val="000000"/>
                </a:solidFill>
                <a:latin typeface="arial"/>
                <a:ea typeface="arial"/>
                <a:cs typeface="arial"/>
                <a:sym typeface="arial"/>
              </a:rPr>
              <a:t>©2014 Dr. Amadej Trnkoczy</a:t>
            </a:r>
            <a:endParaRPr sz="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3"/>
          <p:cNvSpPr/>
          <p:nvPr/>
        </p:nvSpPr>
        <p:spPr>
          <a:xfrm>
            <a:off x="163500" y="31000"/>
            <a:ext cx="8817000" cy="916800"/>
          </a:xfrm>
          <a:prstGeom prst="roundRect">
            <a:avLst>
              <a:gd fmla="val 16667" name="adj"/>
            </a:avLst>
          </a:prstGeom>
          <a:solidFill>
            <a:srgbClr val="1A668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7" name="Google Shape;137;p3"/>
          <p:cNvSpPr txBox="1"/>
          <p:nvPr>
            <p:ph type="title"/>
          </p:nvPr>
        </p:nvSpPr>
        <p:spPr>
          <a:xfrm>
            <a:off x="285750" y="-20925"/>
            <a:ext cx="8559600" cy="8361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200"/>
              <a:buFont typeface="Calibri"/>
              <a:buNone/>
            </a:pPr>
            <a:r>
              <a:rPr lang="en-US" sz="3600">
                <a:solidFill>
                  <a:schemeClr val="lt1"/>
                </a:solidFill>
                <a:latin typeface="Avenir"/>
                <a:ea typeface="Avenir"/>
                <a:cs typeface="Avenir"/>
                <a:sym typeface="Avenir"/>
              </a:rPr>
              <a:t>Leaflets have glandular teeth at the base</a:t>
            </a:r>
            <a:endParaRPr sz="3600">
              <a:solidFill>
                <a:schemeClr val="lt1"/>
              </a:solidFill>
              <a:latin typeface="Avenir"/>
              <a:ea typeface="Avenir"/>
              <a:cs typeface="Avenir"/>
              <a:sym typeface="Avenir"/>
            </a:endParaRPr>
          </a:p>
        </p:txBody>
      </p:sp>
      <p:pic>
        <p:nvPicPr>
          <p:cNvPr descr="Close up of a plant&#10;&#10;Description automatically generated with medium confidence" id="138" name="Google Shape;138;p3"/>
          <p:cNvPicPr preferRelativeResize="0"/>
          <p:nvPr>
            <p:ph idx="1" type="body"/>
          </p:nvPr>
        </p:nvPicPr>
        <p:blipFill rotWithShape="1">
          <a:blip r:embed="rId3">
            <a:alphaModFix/>
          </a:blip>
          <a:srcRect b="0" l="0" r="0" t="0"/>
          <a:stretch/>
        </p:blipFill>
        <p:spPr>
          <a:xfrm>
            <a:off x="860612" y="1000507"/>
            <a:ext cx="7422776" cy="5564366"/>
          </a:xfrm>
          <a:prstGeom prst="rect">
            <a:avLst/>
          </a:prstGeom>
          <a:noFill/>
          <a:ln>
            <a:noFill/>
          </a:ln>
        </p:spPr>
      </p:pic>
      <p:sp>
        <p:nvSpPr>
          <p:cNvPr id="139" name="Google Shape;139;p3"/>
          <p:cNvSpPr/>
          <p:nvPr/>
        </p:nvSpPr>
        <p:spPr>
          <a:xfrm rot="-2296902">
            <a:off x="6264270" y="1703737"/>
            <a:ext cx="1685365" cy="367553"/>
          </a:xfrm>
          <a:prstGeom prst="leftArrow">
            <a:avLst>
              <a:gd fmla="val 50000" name="adj1"/>
              <a:gd fmla="val 50000" name="adj2"/>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0" name="Google Shape;140;p3"/>
          <p:cNvSpPr/>
          <p:nvPr/>
        </p:nvSpPr>
        <p:spPr>
          <a:xfrm rot="6871053">
            <a:off x="3624385" y="5328272"/>
            <a:ext cx="1685365" cy="367553"/>
          </a:xfrm>
          <a:prstGeom prst="leftArrow">
            <a:avLst>
              <a:gd fmla="val 50000" name="adj1"/>
              <a:gd fmla="val 50000" name="adj2"/>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1" name="Google Shape;141;p3"/>
          <p:cNvSpPr txBox="1"/>
          <p:nvPr/>
        </p:nvSpPr>
        <p:spPr>
          <a:xfrm>
            <a:off x="496957" y="6564873"/>
            <a:ext cx="1545616"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800">
                <a:solidFill>
                  <a:srgbClr val="000000"/>
                </a:solidFill>
                <a:latin typeface="arial"/>
                <a:ea typeface="arial"/>
                <a:cs typeface="arial"/>
                <a:sym typeface="arial"/>
              </a:rPr>
              <a:t>©2012 Julie Kierstead Nelson</a:t>
            </a:r>
            <a:endParaRPr sz="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4"/>
          <p:cNvSpPr txBox="1"/>
          <p:nvPr>
            <p:ph type="title"/>
          </p:nvPr>
        </p:nvSpPr>
        <p:spPr>
          <a:xfrm>
            <a:off x="7921481" y="4572000"/>
            <a:ext cx="1414272" cy="37909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900"/>
              <a:buFont typeface="Nunito Sans"/>
              <a:buNone/>
            </a:pPr>
            <a:r>
              <a:rPr b="0" i="0" lang="en-US" sz="900">
                <a:latin typeface="Nunito Sans"/>
                <a:ea typeface="Nunito Sans"/>
                <a:cs typeface="Nunito Sans"/>
                <a:sym typeface="Nunito Sans"/>
              </a:rPr>
              <a:t>Photo: Dave Jackson</a:t>
            </a:r>
            <a:endParaRPr sz="900"/>
          </a:p>
        </p:txBody>
      </p:sp>
      <p:pic>
        <p:nvPicPr>
          <p:cNvPr id="148" name="Google Shape;148;p4"/>
          <p:cNvPicPr preferRelativeResize="0"/>
          <p:nvPr/>
        </p:nvPicPr>
        <p:blipFill rotWithShape="1">
          <a:blip r:embed="rId3">
            <a:alphaModFix/>
          </a:blip>
          <a:srcRect b="0" l="0" r="0" t="0"/>
          <a:stretch/>
        </p:blipFill>
        <p:spPr>
          <a:xfrm>
            <a:off x="3048000" y="0"/>
            <a:ext cx="6096000" cy="4572000"/>
          </a:xfrm>
          <a:prstGeom prst="rect">
            <a:avLst/>
          </a:prstGeom>
          <a:noFill/>
          <a:ln>
            <a:noFill/>
          </a:ln>
        </p:spPr>
      </p:pic>
      <p:sp>
        <p:nvSpPr>
          <p:cNvPr id="149" name="Google Shape;149;p4"/>
          <p:cNvSpPr txBox="1"/>
          <p:nvPr/>
        </p:nvSpPr>
        <p:spPr>
          <a:xfrm>
            <a:off x="0" y="2393085"/>
            <a:ext cx="2464787" cy="7848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00">
                <a:solidFill>
                  <a:schemeClr val="dk1"/>
                </a:solidFill>
                <a:latin typeface="Calibri"/>
                <a:ea typeface="Calibri"/>
                <a:cs typeface="Calibri"/>
                <a:sym typeface="Calibri"/>
              </a:rPr>
              <a:t>By Kurt Stüber [1] - caliban.mpiz-koeln.mpg.de/mavica/index.html part of www.biolib.de, CC BY-SA 3.0, https://commons.wikimedia.org/w/index.php?curid=3338</a:t>
            </a:r>
            <a:endParaRPr/>
          </a:p>
        </p:txBody>
      </p:sp>
      <p:pic>
        <p:nvPicPr>
          <p:cNvPr id="150" name="Google Shape;150;p4"/>
          <p:cNvPicPr preferRelativeResize="0"/>
          <p:nvPr>
            <p:ph idx="1" type="body"/>
          </p:nvPr>
        </p:nvPicPr>
        <p:blipFill rotWithShape="1">
          <a:blip r:embed="rId4">
            <a:alphaModFix/>
          </a:blip>
          <a:srcRect b="0" l="0" r="0" t="0"/>
          <a:stretch/>
        </p:blipFill>
        <p:spPr>
          <a:xfrm>
            <a:off x="0" y="3177915"/>
            <a:ext cx="6287753" cy="368008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5"/>
          <p:cNvSpPr/>
          <p:nvPr/>
        </p:nvSpPr>
        <p:spPr>
          <a:xfrm>
            <a:off x="6296825" y="1337675"/>
            <a:ext cx="2658000" cy="3944700"/>
          </a:xfrm>
          <a:prstGeom prst="roundRect">
            <a:avLst>
              <a:gd fmla="val 16667" name="adj"/>
            </a:avLst>
          </a:prstGeom>
          <a:solidFill>
            <a:srgbClr val="1A668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57" name="Google Shape;157;p5"/>
          <p:cNvSpPr txBox="1"/>
          <p:nvPr>
            <p:ph type="title"/>
          </p:nvPr>
        </p:nvSpPr>
        <p:spPr>
          <a:xfrm>
            <a:off x="6425525" y="1498250"/>
            <a:ext cx="2529300" cy="3578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200"/>
              <a:buFont typeface="Calibri"/>
              <a:buNone/>
            </a:pPr>
            <a:r>
              <a:rPr lang="en-US" sz="3600">
                <a:solidFill>
                  <a:schemeClr val="lt1"/>
                </a:solidFill>
                <a:latin typeface="Avenir"/>
                <a:ea typeface="Avenir"/>
                <a:cs typeface="Avenir"/>
                <a:sym typeface="Avenir"/>
              </a:rPr>
              <a:t>Springtime“redish” leafing out at branch tips</a:t>
            </a:r>
            <a:endParaRPr sz="3600">
              <a:solidFill>
                <a:schemeClr val="lt1"/>
              </a:solidFill>
              <a:latin typeface="Avenir"/>
              <a:ea typeface="Avenir"/>
              <a:cs typeface="Avenir"/>
              <a:sym typeface="Avenir"/>
            </a:endParaRPr>
          </a:p>
        </p:txBody>
      </p:sp>
      <p:pic>
        <p:nvPicPr>
          <p:cNvPr descr="A close-up of some plants&#10;&#10;AI-generated content may be incorrect." id="158" name="Google Shape;158;p5"/>
          <p:cNvPicPr preferRelativeResize="0"/>
          <p:nvPr>
            <p:ph idx="1" type="body"/>
          </p:nvPr>
        </p:nvPicPr>
        <p:blipFill rotWithShape="1">
          <a:blip r:embed="rId3">
            <a:alphaModFix/>
          </a:blip>
          <a:srcRect b="0" l="20038" r="0" t="0"/>
          <a:stretch/>
        </p:blipFill>
        <p:spPr>
          <a:xfrm rot="5400000">
            <a:off x="104881" y="482593"/>
            <a:ext cx="6282655" cy="589281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6"/>
          <p:cNvSpPr/>
          <p:nvPr/>
        </p:nvSpPr>
        <p:spPr>
          <a:xfrm>
            <a:off x="184225" y="128950"/>
            <a:ext cx="4318500" cy="1077300"/>
          </a:xfrm>
          <a:prstGeom prst="roundRect">
            <a:avLst>
              <a:gd fmla="val 16667" name="adj"/>
            </a:avLst>
          </a:prstGeom>
          <a:solidFill>
            <a:srgbClr val="1A668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65" name="Google Shape;165;p6"/>
          <p:cNvSpPr/>
          <p:nvPr/>
        </p:nvSpPr>
        <p:spPr>
          <a:xfrm>
            <a:off x="5344300" y="128950"/>
            <a:ext cx="3578400" cy="1157400"/>
          </a:xfrm>
          <a:prstGeom prst="roundRect">
            <a:avLst>
              <a:gd fmla="val 16667" name="adj"/>
            </a:avLst>
          </a:prstGeom>
          <a:solidFill>
            <a:srgbClr val="1A668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66" name="Google Shape;166;p6"/>
          <p:cNvSpPr txBox="1"/>
          <p:nvPr>
            <p:ph type="title"/>
          </p:nvPr>
        </p:nvSpPr>
        <p:spPr>
          <a:xfrm>
            <a:off x="256525" y="216100"/>
            <a:ext cx="4173900" cy="90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200"/>
              <a:buFont typeface="Calibri"/>
              <a:buNone/>
            </a:pPr>
            <a:r>
              <a:rPr lang="en-US" sz="3200">
                <a:solidFill>
                  <a:schemeClr val="lt1"/>
                </a:solidFill>
                <a:latin typeface="Avenir"/>
                <a:ea typeface="Avenir"/>
                <a:cs typeface="Avenir"/>
                <a:sym typeface="Avenir"/>
              </a:rPr>
              <a:t>Gray “cantaloupe skin” bark</a:t>
            </a:r>
            <a:endParaRPr sz="3200">
              <a:solidFill>
                <a:schemeClr val="lt1"/>
              </a:solidFill>
              <a:latin typeface="Avenir"/>
              <a:ea typeface="Avenir"/>
              <a:cs typeface="Avenir"/>
              <a:sym typeface="Avenir"/>
            </a:endParaRPr>
          </a:p>
        </p:txBody>
      </p:sp>
      <p:pic>
        <p:nvPicPr>
          <p:cNvPr descr="A close up of a tree bark&#10;&#10;AI-generated content may be incorrect." id="167" name="Google Shape;167;p6"/>
          <p:cNvPicPr preferRelativeResize="0"/>
          <p:nvPr>
            <p:ph idx="1" type="body"/>
          </p:nvPr>
        </p:nvPicPr>
        <p:blipFill rotWithShape="1">
          <a:blip r:embed="rId3">
            <a:alphaModFix/>
          </a:blip>
          <a:srcRect b="0" l="0" r="0" t="0"/>
          <a:stretch/>
        </p:blipFill>
        <p:spPr>
          <a:xfrm rot="5400000">
            <a:off x="-359985" y="1962362"/>
            <a:ext cx="5406900" cy="4055100"/>
          </a:xfrm>
          <a:prstGeom prst="rect">
            <a:avLst/>
          </a:prstGeom>
          <a:noFill/>
          <a:ln>
            <a:noFill/>
          </a:ln>
        </p:spPr>
      </p:pic>
      <p:pic>
        <p:nvPicPr>
          <p:cNvPr id="168" name="Google Shape;168;p6"/>
          <p:cNvPicPr preferRelativeResize="0"/>
          <p:nvPr/>
        </p:nvPicPr>
        <p:blipFill rotWithShape="1">
          <a:blip r:embed="rId4">
            <a:alphaModFix/>
          </a:blip>
          <a:srcRect b="0" l="28313" r="16718" t="0"/>
          <a:stretch/>
        </p:blipFill>
        <p:spPr>
          <a:xfrm rot="5400000">
            <a:off x="5925700" y="1022902"/>
            <a:ext cx="2449978" cy="3342809"/>
          </a:xfrm>
          <a:prstGeom prst="rect">
            <a:avLst/>
          </a:prstGeom>
          <a:noFill/>
          <a:ln>
            <a:noFill/>
          </a:ln>
        </p:spPr>
      </p:pic>
      <p:pic>
        <p:nvPicPr>
          <p:cNvPr descr="A close-up of a piece of wood&#10;&#10;AI-generated content may be incorrect." id="169" name="Google Shape;169;p6"/>
          <p:cNvPicPr preferRelativeResize="0"/>
          <p:nvPr/>
        </p:nvPicPr>
        <p:blipFill rotWithShape="1">
          <a:blip r:embed="rId5">
            <a:alphaModFix/>
          </a:blip>
          <a:srcRect b="0" l="35102" r="11349" t="0"/>
          <a:stretch/>
        </p:blipFill>
        <p:spPr>
          <a:xfrm rot="5400000">
            <a:off x="5957363" y="3624167"/>
            <a:ext cx="2386655" cy="3342807"/>
          </a:xfrm>
          <a:prstGeom prst="rect">
            <a:avLst/>
          </a:prstGeom>
          <a:noFill/>
          <a:ln>
            <a:noFill/>
          </a:ln>
        </p:spPr>
      </p:pic>
      <p:sp>
        <p:nvSpPr>
          <p:cNvPr id="170" name="Google Shape;170;p6"/>
          <p:cNvSpPr txBox="1"/>
          <p:nvPr/>
        </p:nvSpPr>
        <p:spPr>
          <a:xfrm>
            <a:off x="5462050" y="169000"/>
            <a:ext cx="3342900" cy="1077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Avenir"/>
                <a:ea typeface="Avenir"/>
                <a:cs typeface="Avenir"/>
                <a:sym typeface="Avenir"/>
              </a:rPr>
              <a:t>Heart-shaped leaf scars</a:t>
            </a:r>
            <a:endParaRPr>
              <a:solidFill>
                <a:schemeClr val="lt1"/>
              </a:solidFill>
              <a:latin typeface="Avenir"/>
              <a:ea typeface="Avenir"/>
              <a:cs typeface="Avenir"/>
              <a:sym typeface="Aveni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2022-12-07T22:12:37Z</dcterms:created>
  <dc:creator>Bouril, Chip - NRCS, Napa, CA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0x0101006B0A3AA91BA9304D9CB950F197F59224</vt:lpwstr>
  </property>
</Properties>
</file>